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4630400" cy="8229600"/>
  <p:notesSz cx="8229600" cy="14630400"/>
  <p:embeddedFontLst>
    <p:embeddedFont>
      <p:font typeface="Quattrocento" panose="02020502030000000404" pitchFamily="18"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279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64600"/>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Web Quản Lý Đặt Lịch Khám Bệnh</a:t>
            </a:r>
            <a:endParaRPr lang="en-US" sz="4400" dirty="0"/>
          </a:p>
        </p:txBody>
      </p:sp>
      <p:sp>
        <p:nvSpPr>
          <p:cNvPr id="4" name="Text 1"/>
          <p:cNvSpPr/>
          <p:nvPr/>
        </p:nvSpPr>
        <p:spPr>
          <a:xfrm>
            <a:off x="6324124" y="3331607"/>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Trong thời đại công nghệ phát triển mạnh mẽ, việc ứng dụng phần mềm vào y tế trở thành xu hướng tất yếu. Hệ thống đặt lịch khám bệnh trực tuyến giúp giải quyết các vấn đề truyền thống như quá tải, chờ đợi lâu và thiếu thông tin kịp thời.</a:t>
            </a:r>
            <a:endParaRPr lang="en-US" sz="1850" dirty="0"/>
          </a:p>
        </p:txBody>
      </p:sp>
      <p:sp>
        <p:nvSpPr>
          <p:cNvPr id="5" name="Text 2"/>
          <p:cNvSpPr/>
          <p:nvPr/>
        </p:nvSpPr>
        <p:spPr>
          <a:xfrm>
            <a:off x="6324124" y="513290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Đề tài "Xây dựng hệ thống Web quản lý đặt lịch khám bệnh" nhằm vận dụng kiến thức phân tích và thiết kế hướng đối tượng để xây dựng mô hình hệ thống hoàn chỉnh, góp phần hiện đại hóa quy trình khám chữa bệnh.</a:t>
            </a:r>
            <a:endParaRPr lang="en-US" sz="1850" dirty="0"/>
          </a:p>
        </p:txBody>
      </p:sp>
      <p:pic>
        <p:nvPicPr>
          <p:cNvPr id="7" name="Picture 6">
            <a:extLst>
              <a:ext uri="{FF2B5EF4-FFF2-40B4-BE49-F238E27FC236}">
                <a16:creationId xmlns:a16="http://schemas.microsoft.com/office/drawing/2014/main" id="{9A301B1E-17BD-2F89-521B-77FA4DCBF223}"/>
              </a:ext>
            </a:extLst>
          </p:cNvPr>
          <p:cNvPicPr>
            <a:picLocks noChangeAspect="1"/>
          </p:cNvPicPr>
          <p:nvPr/>
        </p:nvPicPr>
        <p:blipFill>
          <a:blip r:embed="rId4"/>
          <a:stretch>
            <a:fillRect/>
          </a:stretch>
        </p:blipFill>
        <p:spPr>
          <a:xfrm>
            <a:off x="12549593" y="7727581"/>
            <a:ext cx="1962424" cy="390580"/>
          </a:xfrm>
          <a:prstGeom prst="rect">
            <a:avLst/>
          </a:prstGeom>
        </p:spPr>
      </p:pic>
      <p:pic>
        <p:nvPicPr>
          <p:cNvPr id="8" name="Picture 7">
            <a:extLst>
              <a:ext uri="{FF2B5EF4-FFF2-40B4-BE49-F238E27FC236}">
                <a16:creationId xmlns:a16="http://schemas.microsoft.com/office/drawing/2014/main" id="{3C3641ED-5BA9-17BA-B0B8-348545433049}"/>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8833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Lịch Sử và Phát Triển của UML</a:t>
            </a:r>
            <a:endParaRPr lang="en-US" sz="4400" dirty="0"/>
          </a:p>
        </p:txBody>
      </p:sp>
      <p:sp>
        <p:nvSpPr>
          <p:cNvPr id="4" name="Shape 1"/>
          <p:cNvSpPr/>
          <p:nvPr/>
        </p:nvSpPr>
        <p:spPr>
          <a:xfrm>
            <a:off x="6324124" y="2755344"/>
            <a:ext cx="3614618" cy="2506266"/>
          </a:xfrm>
          <a:prstGeom prst="roundRect">
            <a:avLst>
              <a:gd name="adj" fmla="val 1433"/>
            </a:avLst>
          </a:prstGeom>
          <a:solidFill>
            <a:srgbClr val="315251"/>
          </a:solidFill>
          <a:ln/>
        </p:spPr>
        <p:txBody>
          <a:bodyPr/>
          <a:lstStyle/>
          <a:p>
            <a:endParaRPr lang="en-US"/>
          </a:p>
        </p:txBody>
      </p:sp>
      <p:sp>
        <p:nvSpPr>
          <p:cNvPr id="5" name="Text 2"/>
          <p:cNvSpPr/>
          <p:nvPr/>
        </p:nvSpPr>
        <p:spPr>
          <a:xfrm>
            <a:off x="6563439" y="29946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Khởi nguồn</a:t>
            </a:r>
            <a:endParaRPr lang="en-US" sz="2200" dirty="0"/>
          </a:p>
        </p:txBody>
      </p:sp>
      <p:sp>
        <p:nvSpPr>
          <p:cNvPr id="6" name="Text 3"/>
          <p:cNvSpPr/>
          <p:nvPr/>
        </p:nvSpPr>
        <p:spPr>
          <a:xfrm>
            <a:off x="6563439" y="3490198"/>
            <a:ext cx="3135987"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UML được phát triển bởi Grady Booch, Ivar Jacobson và James Rumbaugh vào thập niên 1990.</a:t>
            </a:r>
            <a:endParaRPr lang="en-US" sz="1850" dirty="0"/>
          </a:p>
        </p:txBody>
      </p:sp>
      <p:sp>
        <p:nvSpPr>
          <p:cNvPr id="7" name="Shape 4"/>
          <p:cNvSpPr/>
          <p:nvPr/>
        </p:nvSpPr>
        <p:spPr>
          <a:xfrm>
            <a:off x="10178058" y="2755344"/>
            <a:ext cx="3614618" cy="2506266"/>
          </a:xfrm>
          <a:prstGeom prst="roundRect">
            <a:avLst>
              <a:gd name="adj" fmla="val 1433"/>
            </a:avLst>
          </a:prstGeom>
          <a:solidFill>
            <a:srgbClr val="315251"/>
          </a:solidFill>
          <a:ln/>
        </p:spPr>
        <p:txBody>
          <a:bodyPr/>
          <a:lstStyle/>
          <a:p>
            <a:endParaRPr lang="en-US"/>
          </a:p>
        </p:txBody>
      </p:sp>
      <p:sp>
        <p:nvSpPr>
          <p:cNvPr id="8" name="Text 5"/>
          <p:cNvSpPr/>
          <p:nvPr/>
        </p:nvSpPr>
        <p:spPr>
          <a:xfrm>
            <a:off x="10417373" y="2994660"/>
            <a:ext cx="2997398"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Hợp nhất phương pháp</a:t>
            </a:r>
            <a:endParaRPr lang="en-US" sz="2200" dirty="0"/>
          </a:p>
        </p:txBody>
      </p:sp>
      <p:sp>
        <p:nvSpPr>
          <p:cNvPr id="9" name="Text 6"/>
          <p:cNvSpPr/>
          <p:nvPr/>
        </p:nvSpPr>
        <p:spPr>
          <a:xfrm>
            <a:off x="10417373" y="3490198"/>
            <a:ext cx="3135987"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Kết hợp OMT, OOSE và Booch Method thành ngôn ngữ mô hình hóa chung.</a:t>
            </a:r>
            <a:endParaRPr lang="en-US" sz="1850" dirty="0"/>
          </a:p>
        </p:txBody>
      </p:sp>
      <p:sp>
        <p:nvSpPr>
          <p:cNvPr id="10" name="Shape 7"/>
          <p:cNvSpPr/>
          <p:nvPr/>
        </p:nvSpPr>
        <p:spPr>
          <a:xfrm>
            <a:off x="6324124" y="5500926"/>
            <a:ext cx="7468553" cy="1740218"/>
          </a:xfrm>
          <a:prstGeom prst="roundRect">
            <a:avLst>
              <a:gd name="adj" fmla="val 2063"/>
            </a:avLst>
          </a:prstGeom>
          <a:solidFill>
            <a:srgbClr val="315251"/>
          </a:solidFill>
          <a:ln/>
        </p:spPr>
        <p:txBody>
          <a:bodyPr/>
          <a:lstStyle/>
          <a:p>
            <a:endParaRPr lang="en-US"/>
          </a:p>
        </p:txBody>
      </p:sp>
      <p:sp>
        <p:nvSpPr>
          <p:cNvPr id="11" name="Text 8"/>
          <p:cNvSpPr/>
          <p:nvPr/>
        </p:nvSpPr>
        <p:spPr>
          <a:xfrm>
            <a:off x="6563439" y="574024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Tiêu chuẩn hóa</a:t>
            </a:r>
            <a:endParaRPr lang="en-US" sz="2200" dirty="0"/>
          </a:p>
        </p:txBody>
      </p:sp>
      <p:sp>
        <p:nvSpPr>
          <p:cNvPr id="12" name="Text 9"/>
          <p:cNvSpPr/>
          <p:nvPr/>
        </p:nvSpPr>
        <p:spPr>
          <a:xfrm>
            <a:off x="6563439" y="6235779"/>
            <a:ext cx="6989921"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Được duy trì và tiêu chuẩn hóa bởi OMG, phiên bản mới nhất là 2.5.1.</a:t>
            </a:r>
            <a:endParaRPr lang="en-US" sz="1850" dirty="0"/>
          </a:p>
        </p:txBody>
      </p:sp>
      <p:pic>
        <p:nvPicPr>
          <p:cNvPr id="13" name="Picture 12">
            <a:extLst>
              <a:ext uri="{FF2B5EF4-FFF2-40B4-BE49-F238E27FC236}">
                <a16:creationId xmlns:a16="http://schemas.microsoft.com/office/drawing/2014/main" id="{AC2D1BDE-E52D-5508-57E3-5B4EBBD9AB0A}"/>
              </a:ext>
            </a:extLst>
          </p:cNvPr>
          <p:cNvPicPr>
            <a:picLocks noChangeAspect="1"/>
          </p:cNvPicPr>
          <p:nvPr/>
        </p:nvPicPr>
        <p:blipFill>
          <a:blip r:embed="rId4"/>
          <a:stretch>
            <a:fillRect/>
          </a:stretch>
        </p:blipFill>
        <p:spPr>
          <a:xfrm>
            <a:off x="12667976" y="7717366"/>
            <a:ext cx="1962424" cy="390580"/>
          </a:xfrm>
          <a:prstGeom prst="rect">
            <a:avLst/>
          </a:prstGeom>
        </p:spPr>
      </p:pic>
      <p:pic>
        <p:nvPicPr>
          <p:cNvPr id="14" name="Picture 13">
            <a:extLst>
              <a:ext uri="{FF2B5EF4-FFF2-40B4-BE49-F238E27FC236}">
                <a16:creationId xmlns:a16="http://schemas.microsoft.com/office/drawing/2014/main" id="{C99C9A66-473A-9E96-F7F5-5C4454CF218B}"/>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7346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Mục Tiêu và Ứng Dụng của UML</a:t>
            </a:r>
            <a:endParaRPr lang="en-US" sz="4400" dirty="0"/>
          </a:p>
        </p:txBody>
      </p:sp>
      <p:sp>
        <p:nvSpPr>
          <p:cNvPr id="4" name="Shape 1"/>
          <p:cNvSpPr/>
          <p:nvPr/>
        </p:nvSpPr>
        <p:spPr>
          <a:xfrm>
            <a:off x="6324124" y="2840474"/>
            <a:ext cx="538520" cy="538520"/>
          </a:xfrm>
          <a:prstGeom prst="roundRect">
            <a:avLst>
              <a:gd name="adj" fmla="val 6668"/>
            </a:avLst>
          </a:prstGeom>
          <a:solidFill>
            <a:srgbClr val="315251"/>
          </a:solidFill>
          <a:ln/>
        </p:spPr>
        <p:txBody>
          <a:bodyPr/>
          <a:lstStyle/>
          <a:p>
            <a:endParaRPr lang="en-US"/>
          </a:p>
        </p:txBody>
      </p:sp>
      <p:sp>
        <p:nvSpPr>
          <p:cNvPr id="5" name="Text 2"/>
          <p:cNvSpPr/>
          <p:nvPr/>
        </p:nvSpPr>
        <p:spPr>
          <a:xfrm>
            <a:off x="7101959" y="2922746"/>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Mục tiêu chính</a:t>
            </a:r>
            <a:endParaRPr lang="en-US" sz="2200" dirty="0"/>
          </a:p>
        </p:txBody>
      </p:sp>
      <p:sp>
        <p:nvSpPr>
          <p:cNvPr id="6" name="Text 3"/>
          <p:cNvSpPr/>
          <p:nvPr/>
        </p:nvSpPr>
        <p:spPr>
          <a:xfrm>
            <a:off x="7101959" y="3418284"/>
            <a:ext cx="2806898"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Giúp nhà phát triển hiểu và biểu diễn yêu cầu, thiết kế hệ thống một cách trực quan và dễ hiểu.</a:t>
            </a:r>
            <a:endParaRPr lang="en-US" sz="1850" dirty="0"/>
          </a:p>
        </p:txBody>
      </p:sp>
      <p:sp>
        <p:nvSpPr>
          <p:cNvPr id="7" name="Shape 4"/>
          <p:cNvSpPr/>
          <p:nvPr/>
        </p:nvSpPr>
        <p:spPr>
          <a:xfrm>
            <a:off x="10208062" y="2840474"/>
            <a:ext cx="538520" cy="538520"/>
          </a:xfrm>
          <a:prstGeom prst="roundRect">
            <a:avLst>
              <a:gd name="adj" fmla="val 6668"/>
            </a:avLst>
          </a:prstGeom>
          <a:solidFill>
            <a:srgbClr val="315251"/>
          </a:solidFill>
          <a:ln/>
        </p:spPr>
        <p:txBody>
          <a:bodyPr/>
          <a:lstStyle/>
          <a:p>
            <a:endParaRPr lang="en-US"/>
          </a:p>
        </p:txBody>
      </p:sp>
      <p:sp>
        <p:nvSpPr>
          <p:cNvPr id="8" name="Text 5"/>
          <p:cNvSpPr/>
          <p:nvPr/>
        </p:nvSpPr>
        <p:spPr>
          <a:xfrm>
            <a:off x="10985897" y="2922746"/>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Ứng dụng rộng rãi</a:t>
            </a:r>
            <a:endParaRPr lang="en-US" sz="2200" dirty="0"/>
          </a:p>
        </p:txBody>
      </p:sp>
      <p:sp>
        <p:nvSpPr>
          <p:cNvPr id="9" name="Text 6"/>
          <p:cNvSpPr/>
          <p:nvPr/>
        </p:nvSpPr>
        <p:spPr>
          <a:xfrm>
            <a:off x="10985897" y="3418284"/>
            <a:ext cx="2806898"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Dùng trong phát triển phần mềm, kỹ thuật phần mềm, quản lý dự án và hệ thống nhúng.</a:t>
            </a:r>
            <a:endParaRPr lang="en-US" sz="1850" dirty="0"/>
          </a:p>
        </p:txBody>
      </p:sp>
      <p:sp>
        <p:nvSpPr>
          <p:cNvPr id="10" name="Shape 7"/>
          <p:cNvSpPr/>
          <p:nvPr/>
        </p:nvSpPr>
        <p:spPr>
          <a:xfrm>
            <a:off x="6324124" y="5812155"/>
            <a:ext cx="538520" cy="538520"/>
          </a:xfrm>
          <a:prstGeom prst="roundRect">
            <a:avLst>
              <a:gd name="adj" fmla="val 6668"/>
            </a:avLst>
          </a:prstGeom>
          <a:solidFill>
            <a:srgbClr val="315251"/>
          </a:solidFill>
          <a:ln/>
        </p:spPr>
        <p:txBody>
          <a:bodyPr/>
          <a:lstStyle/>
          <a:p>
            <a:endParaRPr lang="en-US"/>
          </a:p>
        </p:txBody>
      </p:sp>
      <p:sp>
        <p:nvSpPr>
          <p:cNvPr id="11" name="Text 8"/>
          <p:cNvSpPr/>
          <p:nvPr/>
        </p:nvSpPr>
        <p:spPr>
          <a:xfrm>
            <a:off x="7101959" y="589442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Biểu diễn đa dạng</a:t>
            </a:r>
            <a:endParaRPr lang="en-US" sz="2200" dirty="0"/>
          </a:p>
        </p:txBody>
      </p:sp>
      <p:sp>
        <p:nvSpPr>
          <p:cNvPr id="12" name="Text 9"/>
          <p:cNvSpPr/>
          <p:nvPr/>
        </p:nvSpPr>
        <p:spPr>
          <a:xfrm>
            <a:off x="7101959" y="6389965"/>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Tạo mô hình các khía cạnh như yêu cầu, phân tích, thiết kế, triển khai và kiểm thử.</a:t>
            </a:r>
            <a:endParaRPr lang="en-US" sz="1850" dirty="0"/>
          </a:p>
        </p:txBody>
      </p:sp>
      <p:pic>
        <p:nvPicPr>
          <p:cNvPr id="13" name="Picture 12">
            <a:extLst>
              <a:ext uri="{FF2B5EF4-FFF2-40B4-BE49-F238E27FC236}">
                <a16:creationId xmlns:a16="http://schemas.microsoft.com/office/drawing/2014/main" id="{69FF28E6-49CC-F618-0D9D-B76335CAEFDA}"/>
              </a:ext>
            </a:extLst>
          </p:cNvPr>
          <p:cNvPicPr>
            <a:picLocks noChangeAspect="1"/>
          </p:cNvPicPr>
          <p:nvPr/>
        </p:nvPicPr>
        <p:blipFill>
          <a:blip r:embed="rId4"/>
          <a:stretch>
            <a:fillRect/>
          </a:stretch>
        </p:blipFill>
        <p:spPr>
          <a:xfrm>
            <a:off x="12667976" y="7717366"/>
            <a:ext cx="1962424" cy="390580"/>
          </a:xfrm>
          <a:prstGeom prst="rect">
            <a:avLst/>
          </a:prstGeom>
        </p:spPr>
      </p:pic>
      <p:pic>
        <p:nvPicPr>
          <p:cNvPr id="14" name="Picture 13">
            <a:extLst>
              <a:ext uri="{FF2B5EF4-FFF2-40B4-BE49-F238E27FC236}">
                <a16:creationId xmlns:a16="http://schemas.microsoft.com/office/drawing/2014/main" id="{868ABF26-3818-C1C1-5D8B-DDA5EA975F7B}"/>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886182"/>
            <a:ext cx="7605117"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Các Biểu Đồ Chính trong UML</a:t>
            </a:r>
            <a:endParaRPr lang="en-US" sz="4400" dirty="0"/>
          </a:p>
        </p:txBody>
      </p:sp>
      <p:sp>
        <p:nvSpPr>
          <p:cNvPr id="3" name="Text 1"/>
          <p:cNvSpPr/>
          <p:nvPr/>
        </p:nvSpPr>
        <p:spPr>
          <a:xfrm>
            <a:off x="837724" y="2188488"/>
            <a:ext cx="2800826"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Use Case</a:t>
            </a:r>
            <a:endParaRPr lang="en-US" sz="2200" dirty="0"/>
          </a:p>
        </p:txBody>
      </p:sp>
      <p:sp>
        <p:nvSpPr>
          <p:cNvPr id="4" name="Text 2"/>
          <p:cNvSpPr/>
          <p:nvPr/>
        </p:nvSpPr>
        <p:spPr>
          <a:xfrm>
            <a:off x="837724" y="2779752"/>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Mô tả chức năng hệ thống từ góc nhìn người dùng cuối.</a:t>
            </a:r>
            <a:endParaRPr lang="en-US" sz="1850" dirty="0"/>
          </a:p>
        </p:txBody>
      </p:sp>
      <p:sp>
        <p:nvSpPr>
          <p:cNvPr id="5" name="Text 3"/>
          <p:cNvSpPr/>
          <p:nvPr/>
        </p:nvSpPr>
        <p:spPr>
          <a:xfrm>
            <a:off x="4230053" y="2188488"/>
            <a:ext cx="2800826"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Class (lớp)</a:t>
            </a:r>
            <a:endParaRPr lang="en-US" sz="2200" dirty="0"/>
          </a:p>
        </p:txBody>
      </p:sp>
      <p:sp>
        <p:nvSpPr>
          <p:cNvPr id="6" name="Text 4"/>
          <p:cNvSpPr/>
          <p:nvPr/>
        </p:nvSpPr>
        <p:spPr>
          <a:xfrm>
            <a:off x="4230053" y="2779752"/>
            <a:ext cx="2800826"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Biểu diễn cấu trúc hệ thống gồm lớp, thuộc tính, phương thức và quan hệ.</a:t>
            </a:r>
            <a:endParaRPr lang="en-US" sz="1850" dirty="0"/>
          </a:p>
        </p:txBody>
      </p:sp>
      <p:sp>
        <p:nvSpPr>
          <p:cNvPr id="7" name="Text 5"/>
          <p:cNvSpPr/>
          <p:nvPr/>
        </p:nvSpPr>
        <p:spPr>
          <a:xfrm>
            <a:off x="7622381" y="2188488"/>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Sequence (tuần tự)</a:t>
            </a:r>
            <a:endParaRPr lang="en-US" sz="2200" dirty="0"/>
          </a:p>
        </p:txBody>
      </p:sp>
      <p:sp>
        <p:nvSpPr>
          <p:cNvPr id="8" name="Text 6"/>
          <p:cNvSpPr/>
          <p:nvPr/>
        </p:nvSpPr>
        <p:spPr>
          <a:xfrm>
            <a:off x="7622381" y="3131701"/>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Mô tả luồng thông tin giữa các đối tượng theo thời gian.</a:t>
            </a:r>
            <a:endParaRPr lang="en-US" sz="1850" dirty="0"/>
          </a:p>
        </p:txBody>
      </p:sp>
      <p:sp>
        <p:nvSpPr>
          <p:cNvPr id="9" name="Text 7"/>
          <p:cNvSpPr/>
          <p:nvPr/>
        </p:nvSpPr>
        <p:spPr>
          <a:xfrm>
            <a:off x="11014710" y="2188488"/>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Activity ( hoạt động)</a:t>
            </a:r>
            <a:endParaRPr lang="en-US" sz="2200" dirty="0"/>
          </a:p>
        </p:txBody>
      </p:sp>
      <p:sp>
        <p:nvSpPr>
          <p:cNvPr id="10" name="Text 8"/>
          <p:cNvSpPr/>
          <p:nvPr/>
        </p:nvSpPr>
        <p:spPr>
          <a:xfrm>
            <a:off x="11014710" y="3131701"/>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Phân tích quy trình, hoạt động và trạng thái của hệ thống.</a:t>
            </a:r>
            <a:endParaRPr lang="en-US" sz="1850" dirty="0"/>
          </a:p>
        </p:txBody>
      </p:sp>
      <p:sp>
        <p:nvSpPr>
          <p:cNvPr id="11" name="Text 9"/>
          <p:cNvSpPr/>
          <p:nvPr/>
        </p:nvSpPr>
        <p:spPr>
          <a:xfrm>
            <a:off x="837724" y="5035748"/>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State Machine (trạng thái)</a:t>
            </a:r>
            <a:endParaRPr lang="en-US" sz="2200" dirty="0"/>
          </a:p>
        </p:txBody>
      </p:sp>
      <p:sp>
        <p:nvSpPr>
          <p:cNvPr id="12" name="Text 10"/>
          <p:cNvSpPr/>
          <p:nvPr/>
        </p:nvSpPr>
        <p:spPr>
          <a:xfrm>
            <a:off x="837724" y="5978962"/>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Biểu diễn trạng thái đối tượng và sự kiện chuyển đổi.</a:t>
            </a:r>
            <a:endParaRPr lang="en-US" sz="1850" dirty="0"/>
          </a:p>
        </p:txBody>
      </p:sp>
      <p:sp>
        <p:nvSpPr>
          <p:cNvPr id="13" name="Text 11"/>
          <p:cNvSpPr/>
          <p:nvPr/>
        </p:nvSpPr>
        <p:spPr>
          <a:xfrm>
            <a:off x="4230053" y="5035748"/>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Component (thành phần)</a:t>
            </a:r>
            <a:endParaRPr lang="en-US" sz="2200" dirty="0"/>
          </a:p>
        </p:txBody>
      </p:sp>
      <p:sp>
        <p:nvSpPr>
          <p:cNvPr id="14" name="Text 12"/>
          <p:cNvSpPr/>
          <p:nvPr/>
        </p:nvSpPr>
        <p:spPr>
          <a:xfrm>
            <a:off x="4230053" y="5978962"/>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Mô tả các thành phần và mối quan hệ trong hệ thống.</a:t>
            </a:r>
            <a:endParaRPr lang="en-US" sz="1850" dirty="0"/>
          </a:p>
        </p:txBody>
      </p:sp>
      <p:sp>
        <p:nvSpPr>
          <p:cNvPr id="15" name="Text 13"/>
          <p:cNvSpPr/>
          <p:nvPr/>
        </p:nvSpPr>
        <p:spPr>
          <a:xfrm>
            <a:off x="7622381" y="5035748"/>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Deployment (triển khai)</a:t>
            </a:r>
            <a:endParaRPr lang="en-US" sz="2200" dirty="0"/>
          </a:p>
        </p:txBody>
      </p:sp>
      <p:sp>
        <p:nvSpPr>
          <p:cNvPr id="16" name="Text 14"/>
          <p:cNvSpPr/>
          <p:nvPr/>
        </p:nvSpPr>
        <p:spPr>
          <a:xfrm>
            <a:off x="7622381" y="5978962"/>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Hiển thị cách triển khai thành phần trên phần cứng.</a:t>
            </a:r>
            <a:endParaRPr lang="en-US" sz="1850" dirty="0"/>
          </a:p>
        </p:txBody>
      </p:sp>
      <p:sp>
        <p:nvSpPr>
          <p:cNvPr id="17" name="Text 15"/>
          <p:cNvSpPr/>
          <p:nvPr/>
        </p:nvSpPr>
        <p:spPr>
          <a:xfrm>
            <a:off x="11014710" y="5035748"/>
            <a:ext cx="2800826"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Biểu đồ Package ( gói )</a:t>
            </a:r>
            <a:endParaRPr lang="en-US" sz="2200" dirty="0"/>
          </a:p>
        </p:txBody>
      </p:sp>
      <p:sp>
        <p:nvSpPr>
          <p:cNvPr id="18" name="Text 16"/>
          <p:cNvSpPr/>
          <p:nvPr/>
        </p:nvSpPr>
        <p:spPr>
          <a:xfrm>
            <a:off x="11014710" y="5627013"/>
            <a:ext cx="2800826"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Tổ chức hệ thống thành các gói quản lý mã nguồn.</a:t>
            </a:r>
            <a:endParaRPr lang="en-US" sz="1850" dirty="0"/>
          </a:p>
        </p:txBody>
      </p:sp>
      <p:pic>
        <p:nvPicPr>
          <p:cNvPr id="20" name="Picture 19">
            <a:extLst>
              <a:ext uri="{FF2B5EF4-FFF2-40B4-BE49-F238E27FC236}">
                <a16:creationId xmlns:a16="http://schemas.microsoft.com/office/drawing/2014/main" id="{E178F27A-C84B-BE25-5E1F-5DBEA8F79FCA}"/>
              </a:ext>
            </a:extLst>
          </p:cNvPr>
          <p:cNvPicPr>
            <a:picLocks noChangeAspect="1"/>
          </p:cNvPicPr>
          <p:nvPr/>
        </p:nvPicPr>
        <p:blipFill>
          <a:blip r:embed="rId3"/>
          <a:stretch>
            <a:fillRect/>
          </a:stretch>
        </p:blipFill>
        <p:spPr>
          <a:xfrm>
            <a:off x="12667976" y="7717366"/>
            <a:ext cx="1962424" cy="5122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58403" y="439698"/>
            <a:ext cx="4512469" cy="469225"/>
          </a:xfrm>
          <a:prstGeom prst="rect">
            <a:avLst/>
          </a:prstGeom>
          <a:noFill/>
          <a:ln/>
        </p:spPr>
        <p:txBody>
          <a:bodyPr wrap="none" lIns="0" tIns="0" rIns="0" bIns="0" rtlCol="0" anchor="t"/>
          <a:lstStyle/>
          <a:p>
            <a:pPr marL="0" indent="0" algn="l">
              <a:lnSpc>
                <a:spcPts val="3650"/>
              </a:lnSpc>
              <a:buNone/>
            </a:pPr>
            <a:r>
              <a:rPr lang="en-US" sz="2950" dirty="0">
                <a:solidFill>
                  <a:srgbClr val="FFD9BE"/>
                </a:solidFill>
                <a:latin typeface="Quattrocento" pitchFamily="34" charset="0"/>
                <a:ea typeface="Quattrocento" pitchFamily="34" charset="-122"/>
                <a:cs typeface="Quattrocento" pitchFamily="34" charset="-120"/>
              </a:rPr>
              <a:t>Biểu đồ UseCase tổng quát</a:t>
            </a:r>
            <a:endParaRPr lang="en-US" sz="2950" dirty="0"/>
          </a:p>
        </p:txBody>
      </p:sp>
      <p:pic>
        <p:nvPicPr>
          <p:cNvPr id="3" name="Image 0" descr="preencoded.png"/>
          <p:cNvPicPr>
            <a:picLocks noChangeAspect="1"/>
          </p:cNvPicPr>
          <p:nvPr/>
        </p:nvPicPr>
        <p:blipFill>
          <a:blip r:embed="rId3"/>
          <a:stretch>
            <a:fillRect/>
          </a:stretch>
        </p:blipFill>
        <p:spPr>
          <a:xfrm>
            <a:off x="2453521" y="1228011"/>
            <a:ext cx="9723239" cy="6561892"/>
          </a:xfrm>
          <a:prstGeom prst="rect">
            <a:avLst/>
          </a:prstGeom>
        </p:spPr>
      </p:pic>
      <p:pic>
        <p:nvPicPr>
          <p:cNvPr id="5" name="Picture 4">
            <a:extLst>
              <a:ext uri="{FF2B5EF4-FFF2-40B4-BE49-F238E27FC236}">
                <a16:creationId xmlns:a16="http://schemas.microsoft.com/office/drawing/2014/main" id="{96755C2A-FF4C-93AD-E1C4-1899615E094E}"/>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81132" y="378023"/>
            <a:ext cx="3260408" cy="404336"/>
          </a:xfrm>
          <a:prstGeom prst="rect">
            <a:avLst/>
          </a:prstGeom>
          <a:noFill/>
          <a:ln/>
        </p:spPr>
        <p:txBody>
          <a:bodyPr wrap="none" lIns="0" tIns="0" rIns="0" bIns="0" rtlCol="0" anchor="t"/>
          <a:lstStyle/>
          <a:p>
            <a:pPr marL="0" indent="0" algn="l">
              <a:lnSpc>
                <a:spcPts val="3150"/>
              </a:lnSpc>
              <a:buNone/>
            </a:pPr>
            <a:r>
              <a:rPr lang="en-US" sz="2500" dirty="0">
                <a:solidFill>
                  <a:srgbClr val="FFD9BE"/>
                </a:solidFill>
                <a:latin typeface="Quattrocento" pitchFamily="34" charset="0"/>
                <a:ea typeface="Quattrocento" pitchFamily="34" charset="-122"/>
                <a:cs typeface="Quattrocento" pitchFamily="34" charset="-120"/>
              </a:rPr>
              <a:t>Biểu đồ Class Diagram</a:t>
            </a:r>
            <a:endParaRPr lang="en-US" sz="2500" dirty="0"/>
          </a:p>
        </p:txBody>
      </p:sp>
      <p:pic>
        <p:nvPicPr>
          <p:cNvPr id="3" name="Image 0" descr="preencoded.png"/>
          <p:cNvPicPr>
            <a:picLocks noChangeAspect="1"/>
          </p:cNvPicPr>
          <p:nvPr/>
        </p:nvPicPr>
        <p:blipFill>
          <a:blip r:embed="rId3"/>
          <a:stretch>
            <a:fillRect/>
          </a:stretch>
        </p:blipFill>
        <p:spPr>
          <a:xfrm>
            <a:off x="3126343" y="1057275"/>
            <a:ext cx="8377714" cy="6796683"/>
          </a:xfrm>
          <a:prstGeom prst="rect">
            <a:avLst/>
          </a:prstGeom>
        </p:spPr>
      </p:pic>
      <p:pic>
        <p:nvPicPr>
          <p:cNvPr id="5" name="Picture 4">
            <a:extLst>
              <a:ext uri="{FF2B5EF4-FFF2-40B4-BE49-F238E27FC236}">
                <a16:creationId xmlns:a16="http://schemas.microsoft.com/office/drawing/2014/main" id="{5B8B255C-E7A7-055D-D679-C76A3C6B89D6}"/>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75548" y="452318"/>
            <a:ext cx="8816221" cy="483632"/>
          </a:xfrm>
          <a:prstGeom prst="rect">
            <a:avLst/>
          </a:prstGeom>
          <a:noFill/>
          <a:ln/>
        </p:spPr>
        <p:txBody>
          <a:bodyPr wrap="none" lIns="0" tIns="0" rIns="0" bIns="0" rtlCol="0" anchor="t"/>
          <a:lstStyle/>
          <a:p>
            <a:pPr marL="0" indent="0" algn="l">
              <a:lnSpc>
                <a:spcPts val="3800"/>
              </a:lnSpc>
              <a:buNone/>
            </a:pPr>
            <a:r>
              <a:rPr lang="en-US" sz="3000" dirty="0">
                <a:solidFill>
                  <a:srgbClr val="FFD9BE"/>
                </a:solidFill>
                <a:latin typeface="Quattrocento" pitchFamily="34" charset="0"/>
                <a:ea typeface="Quattrocento" pitchFamily="34" charset="-122"/>
                <a:cs typeface="Quattrocento" pitchFamily="34" charset="-120"/>
              </a:rPr>
              <a:t>Biểu đồ Activity( hoạt động) </a:t>
            </a:r>
            <a:r>
              <a:rPr lang="vi-VN" sz="3000" dirty="0">
                <a:solidFill>
                  <a:srgbClr val="FFD9BE"/>
                </a:solidFill>
                <a:latin typeface="Quattrocento" pitchFamily="34" charset="0"/>
                <a:ea typeface="Quattrocento" pitchFamily="34" charset="-122"/>
                <a:cs typeface="Quattrocento" pitchFamily="34" charset="-120"/>
              </a:rPr>
              <a:t>của chức</a:t>
            </a:r>
            <a:r>
              <a:rPr lang="en-US" sz="3000" dirty="0">
                <a:solidFill>
                  <a:srgbClr val="FFD9BE"/>
                </a:solidFill>
                <a:latin typeface="Quattrocento" pitchFamily="34" charset="0"/>
                <a:ea typeface="Quattrocento" pitchFamily="34" charset="-122"/>
                <a:cs typeface="Quattrocento" pitchFamily="34" charset="-120"/>
              </a:rPr>
              <a:t> năng Đăng Nhập</a:t>
            </a:r>
            <a:endParaRPr lang="en-US" sz="3000" dirty="0"/>
          </a:p>
        </p:txBody>
      </p:sp>
      <p:pic>
        <p:nvPicPr>
          <p:cNvPr id="3" name="Image 0" descr="preencoded.png"/>
          <p:cNvPicPr>
            <a:picLocks noChangeAspect="1"/>
          </p:cNvPicPr>
          <p:nvPr/>
        </p:nvPicPr>
        <p:blipFill>
          <a:blip r:embed="rId3"/>
          <a:stretch>
            <a:fillRect/>
          </a:stretch>
        </p:blipFill>
        <p:spPr>
          <a:xfrm>
            <a:off x="3752493" y="1264801"/>
            <a:ext cx="7125295" cy="6512481"/>
          </a:xfrm>
          <a:prstGeom prst="rect">
            <a:avLst/>
          </a:prstGeom>
        </p:spPr>
      </p:pic>
      <p:pic>
        <p:nvPicPr>
          <p:cNvPr id="6" name="Picture 5">
            <a:extLst>
              <a:ext uri="{FF2B5EF4-FFF2-40B4-BE49-F238E27FC236}">
                <a16:creationId xmlns:a16="http://schemas.microsoft.com/office/drawing/2014/main" id="{25550512-D5C5-35DA-4833-28C8DCD1E306}"/>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74238" y="451128"/>
            <a:ext cx="6936819" cy="482560"/>
          </a:xfrm>
          <a:prstGeom prst="rect">
            <a:avLst/>
          </a:prstGeom>
          <a:noFill/>
          <a:ln/>
        </p:spPr>
        <p:txBody>
          <a:bodyPr wrap="none" lIns="0" tIns="0" rIns="0" bIns="0" rtlCol="0" anchor="t"/>
          <a:lstStyle/>
          <a:p>
            <a:pPr marL="0" indent="0" algn="l">
              <a:lnSpc>
                <a:spcPts val="3800"/>
              </a:lnSpc>
              <a:buNone/>
            </a:pPr>
            <a:r>
              <a:rPr lang="en-US" sz="3000" dirty="0">
                <a:solidFill>
                  <a:srgbClr val="FFD9BE"/>
                </a:solidFill>
                <a:latin typeface="Quattrocento" pitchFamily="34" charset="0"/>
                <a:ea typeface="Quattrocento" pitchFamily="34" charset="-122"/>
                <a:cs typeface="Quattrocento" pitchFamily="34" charset="-120"/>
              </a:rPr>
              <a:t>Biểu đồ Sequence ( tuần </a:t>
            </a:r>
            <a:r>
              <a:rPr lang="en-US" sz="3000" dirty="0" err="1">
                <a:solidFill>
                  <a:srgbClr val="FFD9BE"/>
                </a:solidFill>
                <a:latin typeface="Quattrocento" pitchFamily="34" charset="0"/>
                <a:ea typeface="Quattrocento" pitchFamily="34" charset="-122"/>
                <a:cs typeface="Quattrocento" pitchFamily="34" charset="-120"/>
              </a:rPr>
              <a:t>tư</a:t>
            </a:r>
            <a:r>
              <a:rPr lang="en-US" sz="3000" dirty="0">
                <a:solidFill>
                  <a:srgbClr val="FFD9BE"/>
                </a:solidFill>
                <a:latin typeface="Quattrocento" pitchFamily="34" charset="0"/>
                <a:ea typeface="Quattrocento" pitchFamily="34" charset="-122"/>
                <a:cs typeface="Quattrocento" pitchFamily="34" charset="-120"/>
              </a:rPr>
              <a:t>̣ )</a:t>
            </a:r>
            <a:r>
              <a:rPr lang="vi-VN" sz="3000" dirty="0">
                <a:solidFill>
                  <a:srgbClr val="FFD9BE"/>
                </a:solidFill>
                <a:latin typeface="Quattrocento" pitchFamily="34" charset="0"/>
                <a:ea typeface="Quattrocento" pitchFamily="34" charset="-122"/>
                <a:cs typeface="Quattrocento" pitchFamily="34" charset="-120"/>
              </a:rPr>
              <a:t> của chức năng </a:t>
            </a:r>
            <a:r>
              <a:rPr lang="en-US" sz="3000" dirty="0">
                <a:solidFill>
                  <a:srgbClr val="FFD9BE"/>
                </a:solidFill>
                <a:latin typeface="Quattrocento" pitchFamily="34" charset="0"/>
                <a:ea typeface="Quattrocento" pitchFamily="34" charset="-122"/>
                <a:cs typeface="Quattrocento" pitchFamily="34" charset="-120"/>
              </a:rPr>
              <a:t> Đăng nhập</a:t>
            </a:r>
            <a:endParaRPr lang="en-US" sz="3000" dirty="0"/>
          </a:p>
        </p:txBody>
      </p:sp>
      <p:pic>
        <p:nvPicPr>
          <p:cNvPr id="3" name="Image 0" descr="preencoded.png"/>
          <p:cNvPicPr>
            <a:picLocks noChangeAspect="1"/>
          </p:cNvPicPr>
          <p:nvPr/>
        </p:nvPicPr>
        <p:blipFill>
          <a:blip r:embed="rId3"/>
          <a:stretch>
            <a:fillRect/>
          </a:stretch>
        </p:blipFill>
        <p:spPr>
          <a:xfrm>
            <a:off x="3469362" y="1261824"/>
            <a:ext cx="7691557" cy="6071116"/>
          </a:xfrm>
          <a:prstGeom prst="rect">
            <a:avLst/>
          </a:prstGeom>
        </p:spPr>
      </p:pic>
      <p:sp>
        <p:nvSpPr>
          <p:cNvPr id="4" name="Text 1"/>
          <p:cNvSpPr/>
          <p:nvPr/>
        </p:nvSpPr>
        <p:spPr>
          <a:xfrm>
            <a:off x="574238" y="7517487"/>
            <a:ext cx="13481923" cy="262414"/>
          </a:xfrm>
          <a:prstGeom prst="rect">
            <a:avLst/>
          </a:prstGeom>
          <a:noFill/>
          <a:ln/>
        </p:spPr>
        <p:txBody>
          <a:bodyPr wrap="none" lIns="0" tIns="0" rIns="0" bIns="0" rtlCol="0" anchor="t"/>
          <a:lstStyle/>
          <a:p>
            <a:pPr marL="0" indent="0" algn="l">
              <a:lnSpc>
                <a:spcPts val="2050"/>
              </a:lnSpc>
              <a:buNone/>
            </a:pPr>
            <a:endParaRPr lang="en-US" sz="1250" dirty="0"/>
          </a:p>
        </p:txBody>
      </p:sp>
      <p:pic>
        <p:nvPicPr>
          <p:cNvPr id="6" name="Picture 5">
            <a:extLst>
              <a:ext uri="{FF2B5EF4-FFF2-40B4-BE49-F238E27FC236}">
                <a16:creationId xmlns:a16="http://schemas.microsoft.com/office/drawing/2014/main" id="{7F6A24E1-9092-CC19-815B-710F6750BB66}"/>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6875"/>
          </a:xfrm>
          <a:prstGeom prst="rect">
            <a:avLst/>
          </a:prstGeom>
        </p:spPr>
      </p:pic>
      <p:sp>
        <p:nvSpPr>
          <p:cNvPr id="3" name="Text 0"/>
          <p:cNvSpPr/>
          <p:nvPr/>
        </p:nvSpPr>
        <p:spPr>
          <a:xfrm>
            <a:off x="732711" y="3192542"/>
            <a:ext cx="13164979" cy="1231344"/>
          </a:xfrm>
          <a:prstGeom prst="rect">
            <a:avLst/>
          </a:prstGeom>
          <a:noFill/>
          <a:ln/>
        </p:spPr>
        <p:txBody>
          <a:bodyPr wrap="square" lIns="0" tIns="0" rIns="0" bIns="0" rtlCol="0" anchor="t"/>
          <a:lstStyle/>
          <a:p>
            <a:pPr marL="0" indent="0" algn="l">
              <a:lnSpc>
                <a:spcPts val="4800"/>
              </a:lnSpc>
              <a:buNone/>
            </a:pPr>
            <a:r>
              <a:rPr lang="en-US" sz="3850" dirty="0">
                <a:solidFill>
                  <a:srgbClr val="FFD9BE"/>
                </a:solidFill>
                <a:latin typeface="Quattrocento" pitchFamily="34" charset="0"/>
                <a:ea typeface="Quattrocento" pitchFamily="34" charset="-122"/>
                <a:cs typeface="Quattrocento" pitchFamily="34" charset="-120"/>
              </a:rPr>
              <a:t>Phân Tích Thiết Kế Hướng Đối Tượng - Các Khái Niệm Cơ Bản</a:t>
            </a:r>
            <a:endParaRPr lang="en-US" sz="3850" dirty="0"/>
          </a:p>
        </p:txBody>
      </p:sp>
      <p:sp>
        <p:nvSpPr>
          <p:cNvPr id="4" name="Shape 1"/>
          <p:cNvSpPr/>
          <p:nvPr/>
        </p:nvSpPr>
        <p:spPr>
          <a:xfrm>
            <a:off x="732711" y="4737854"/>
            <a:ext cx="6477833" cy="1186934"/>
          </a:xfrm>
          <a:prstGeom prst="roundRect">
            <a:avLst>
              <a:gd name="adj" fmla="val 2646"/>
            </a:avLst>
          </a:prstGeom>
          <a:solidFill>
            <a:srgbClr val="315251"/>
          </a:solidFill>
          <a:ln/>
        </p:spPr>
        <p:txBody>
          <a:bodyPr/>
          <a:lstStyle/>
          <a:p>
            <a:endParaRPr lang="en-US"/>
          </a:p>
        </p:txBody>
      </p:sp>
      <p:sp>
        <p:nvSpPr>
          <p:cNvPr id="5" name="Text 2"/>
          <p:cNvSpPr/>
          <p:nvPr/>
        </p:nvSpPr>
        <p:spPr>
          <a:xfrm>
            <a:off x="942023" y="4947166"/>
            <a:ext cx="2462927" cy="307896"/>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Lớp (Class)</a:t>
            </a:r>
            <a:endParaRPr lang="en-US" sz="1900" dirty="0"/>
          </a:p>
        </p:txBody>
      </p:sp>
      <p:sp>
        <p:nvSpPr>
          <p:cNvPr id="6" name="Text 3"/>
          <p:cNvSpPr/>
          <p:nvPr/>
        </p:nvSpPr>
        <p:spPr>
          <a:xfrm>
            <a:off x="942023" y="5380673"/>
            <a:ext cx="6059210" cy="334804"/>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Khuôn mẫu định nghĩa đối tượng cụ thể trong hệ thống.</a:t>
            </a:r>
            <a:endParaRPr lang="en-US" sz="1600" dirty="0"/>
          </a:p>
        </p:txBody>
      </p:sp>
      <p:sp>
        <p:nvSpPr>
          <p:cNvPr id="7" name="Shape 4"/>
          <p:cNvSpPr/>
          <p:nvPr/>
        </p:nvSpPr>
        <p:spPr>
          <a:xfrm>
            <a:off x="7419856" y="4737854"/>
            <a:ext cx="6477833" cy="1186934"/>
          </a:xfrm>
          <a:prstGeom prst="roundRect">
            <a:avLst>
              <a:gd name="adj" fmla="val 2646"/>
            </a:avLst>
          </a:prstGeom>
          <a:solidFill>
            <a:srgbClr val="315251"/>
          </a:solidFill>
          <a:ln/>
        </p:spPr>
        <p:txBody>
          <a:bodyPr/>
          <a:lstStyle/>
          <a:p>
            <a:endParaRPr lang="en-US"/>
          </a:p>
        </p:txBody>
      </p:sp>
      <p:sp>
        <p:nvSpPr>
          <p:cNvPr id="8" name="Text 5"/>
          <p:cNvSpPr/>
          <p:nvPr/>
        </p:nvSpPr>
        <p:spPr>
          <a:xfrm>
            <a:off x="7629168" y="4947166"/>
            <a:ext cx="2462927" cy="307896"/>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Đối tượng (Object)</a:t>
            </a:r>
            <a:endParaRPr lang="en-US" sz="1900" dirty="0"/>
          </a:p>
        </p:txBody>
      </p:sp>
      <p:sp>
        <p:nvSpPr>
          <p:cNvPr id="9" name="Text 6"/>
          <p:cNvSpPr/>
          <p:nvPr/>
        </p:nvSpPr>
        <p:spPr>
          <a:xfrm>
            <a:off x="7629168" y="5380673"/>
            <a:ext cx="6059210" cy="334804"/>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Cá thể thể hiện của lớp, đại diện người, vật hoặc sự kiện.</a:t>
            </a:r>
            <a:endParaRPr lang="en-US" sz="1600" dirty="0"/>
          </a:p>
        </p:txBody>
      </p:sp>
      <p:sp>
        <p:nvSpPr>
          <p:cNvPr id="10" name="Shape 7"/>
          <p:cNvSpPr/>
          <p:nvPr/>
        </p:nvSpPr>
        <p:spPr>
          <a:xfrm>
            <a:off x="732711" y="6134100"/>
            <a:ext cx="6477833" cy="1521738"/>
          </a:xfrm>
          <a:prstGeom prst="roundRect">
            <a:avLst>
              <a:gd name="adj" fmla="val 2064"/>
            </a:avLst>
          </a:prstGeom>
          <a:solidFill>
            <a:srgbClr val="315251"/>
          </a:solidFill>
          <a:ln/>
        </p:spPr>
        <p:txBody>
          <a:bodyPr/>
          <a:lstStyle/>
          <a:p>
            <a:endParaRPr lang="en-US"/>
          </a:p>
        </p:txBody>
      </p:sp>
      <p:sp>
        <p:nvSpPr>
          <p:cNvPr id="11" name="Text 8"/>
          <p:cNvSpPr/>
          <p:nvPr/>
        </p:nvSpPr>
        <p:spPr>
          <a:xfrm>
            <a:off x="942023" y="6343412"/>
            <a:ext cx="3018115" cy="307896"/>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Thuộc tính và Phương thức</a:t>
            </a:r>
            <a:endParaRPr lang="en-US" sz="1900" dirty="0"/>
          </a:p>
        </p:txBody>
      </p:sp>
      <p:sp>
        <p:nvSpPr>
          <p:cNvPr id="12" name="Text 9"/>
          <p:cNvSpPr/>
          <p:nvPr/>
        </p:nvSpPr>
        <p:spPr>
          <a:xfrm>
            <a:off x="942023" y="6776918"/>
            <a:ext cx="6059210" cy="669608"/>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Thuộc tính là đặc điểm, phương thức là hành động của đối tượng.</a:t>
            </a:r>
            <a:endParaRPr lang="en-US" sz="1600" dirty="0"/>
          </a:p>
        </p:txBody>
      </p:sp>
      <p:sp>
        <p:nvSpPr>
          <p:cNvPr id="13" name="Shape 10"/>
          <p:cNvSpPr/>
          <p:nvPr/>
        </p:nvSpPr>
        <p:spPr>
          <a:xfrm>
            <a:off x="7419856" y="6134100"/>
            <a:ext cx="6477833" cy="1521738"/>
          </a:xfrm>
          <a:prstGeom prst="roundRect">
            <a:avLst>
              <a:gd name="adj" fmla="val 2064"/>
            </a:avLst>
          </a:prstGeom>
          <a:solidFill>
            <a:srgbClr val="315251"/>
          </a:solidFill>
          <a:ln/>
        </p:spPr>
        <p:txBody>
          <a:bodyPr/>
          <a:lstStyle/>
          <a:p>
            <a:endParaRPr lang="en-US"/>
          </a:p>
        </p:txBody>
      </p:sp>
      <p:sp>
        <p:nvSpPr>
          <p:cNvPr id="14" name="Text 11"/>
          <p:cNvSpPr/>
          <p:nvPr/>
        </p:nvSpPr>
        <p:spPr>
          <a:xfrm>
            <a:off x="7629168" y="6343412"/>
            <a:ext cx="2462927" cy="307896"/>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Kế thừa và Đa hình</a:t>
            </a:r>
            <a:endParaRPr lang="en-US" sz="1900" dirty="0"/>
          </a:p>
        </p:txBody>
      </p:sp>
      <p:sp>
        <p:nvSpPr>
          <p:cNvPr id="15" name="Text 12"/>
          <p:cNvSpPr/>
          <p:nvPr/>
        </p:nvSpPr>
        <p:spPr>
          <a:xfrm>
            <a:off x="7629168" y="6776918"/>
            <a:ext cx="6059210" cy="669608"/>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Kế thừa tái sử dụng mã, đa hình cho phép hành vi khác nhau cùng tên.</a:t>
            </a:r>
            <a:endParaRPr lang="en-US" sz="1600" dirty="0"/>
          </a:p>
        </p:txBody>
      </p:sp>
      <p:pic>
        <p:nvPicPr>
          <p:cNvPr id="17" name="Picture 16">
            <a:extLst>
              <a:ext uri="{FF2B5EF4-FFF2-40B4-BE49-F238E27FC236}">
                <a16:creationId xmlns:a16="http://schemas.microsoft.com/office/drawing/2014/main" id="{24789429-02FC-DFC9-28EC-25F67387AA16}"/>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19958" y="488871"/>
            <a:ext cx="11354395" cy="521017"/>
          </a:xfrm>
          <a:prstGeom prst="rect">
            <a:avLst/>
          </a:prstGeom>
          <a:noFill/>
          <a:ln/>
        </p:spPr>
        <p:txBody>
          <a:bodyPr wrap="none" lIns="0" tIns="0" rIns="0" bIns="0" rtlCol="0" anchor="t"/>
          <a:lstStyle/>
          <a:p>
            <a:pPr marL="0" indent="0" algn="l">
              <a:lnSpc>
                <a:spcPts val="4100"/>
              </a:lnSpc>
              <a:buNone/>
            </a:pPr>
            <a:r>
              <a:rPr lang="en-US" sz="3250" dirty="0">
                <a:solidFill>
                  <a:srgbClr val="FFD9BE"/>
                </a:solidFill>
                <a:latin typeface="Quattrocento" pitchFamily="34" charset="0"/>
                <a:ea typeface="Quattrocento" pitchFamily="34" charset="-122"/>
                <a:cs typeface="Quattrocento" pitchFamily="34" charset="-120"/>
              </a:rPr>
              <a:t>Các Bước Phân Tích và Thiết Kế Hệ Thống Hướng Đối Tượng</a:t>
            </a:r>
            <a:endParaRPr lang="en-US" sz="3250" dirty="0"/>
          </a:p>
        </p:txBody>
      </p:sp>
      <p:pic>
        <p:nvPicPr>
          <p:cNvPr id="3" name="Image 0" descr="preencoded.png"/>
          <p:cNvPicPr>
            <a:picLocks noChangeAspect="1"/>
          </p:cNvPicPr>
          <p:nvPr/>
        </p:nvPicPr>
        <p:blipFill>
          <a:blip r:embed="rId3"/>
          <a:stretch>
            <a:fillRect/>
          </a:stretch>
        </p:blipFill>
        <p:spPr>
          <a:xfrm>
            <a:off x="619958" y="1364099"/>
            <a:ext cx="885587" cy="1062752"/>
          </a:xfrm>
          <a:prstGeom prst="rect">
            <a:avLst/>
          </a:prstGeom>
        </p:spPr>
      </p:pic>
      <p:sp>
        <p:nvSpPr>
          <p:cNvPr id="4" name="Text 1"/>
          <p:cNvSpPr/>
          <p:nvPr/>
        </p:nvSpPr>
        <p:spPr>
          <a:xfrm>
            <a:off x="1771174" y="1541145"/>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Thu thập yêu cầu</a:t>
            </a:r>
            <a:endParaRPr lang="en-US" sz="1600" dirty="0"/>
          </a:p>
        </p:txBody>
      </p:sp>
      <p:sp>
        <p:nvSpPr>
          <p:cNvPr id="5" name="Text 2"/>
          <p:cNvSpPr/>
          <p:nvPr/>
        </p:nvSpPr>
        <p:spPr>
          <a:xfrm>
            <a:off x="1771174" y="1907738"/>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Hiểu và ghi lại yêu cầu chức năng và phi chức năng của hệ thống.</a:t>
            </a:r>
            <a:endParaRPr lang="en-US" sz="1350" dirty="0"/>
          </a:p>
        </p:txBody>
      </p:sp>
      <p:pic>
        <p:nvPicPr>
          <p:cNvPr id="6" name="Image 1" descr="preencoded.png"/>
          <p:cNvPicPr>
            <a:picLocks noChangeAspect="1"/>
          </p:cNvPicPr>
          <p:nvPr/>
        </p:nvPicPr>
        <p:blipFill>
          <a:blip r:embed="rId4"/>
          <a:stretch>
            <a:fillRect/>
          </a:stretch>
        </p:blipFill>
        <p:spPr>
          <a:xfrm>
            <a:off x="619958" y="2426851"/>
            <a:ext cx="885587" cy="1062752"/>
          </a:xfrm>
          <a:prstGeom prst="rect">
            <a:avLst/>
          </a:prstGeom>
        </p:spPr>
      </p:pic>
      <p:sp>
        <p:nvSpPr>
          <p:cNvPr id="7" name="Text 3"/>
          <p:cNvSpPr/>
          <p:nvPr/>
        </p:nvSpPr>
        <p:spPr>
          <a:xfrm>
            <a:off x="1771174" y="2603897"/>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Phân tích yêu cầu</a:t>
            </a:r>
            <a:endParaRPr lang="en-US" sz="1600" dirty="0"/>
          </a:p>
        </p:txBody>
      </p:sp>
      <p:sp>
        <p:nvSpPr>
          <p:cNvPr id="8" name="Text 4"/>
          <p:cNvSpPr/>
          <p:nvPr/>
        </p:nvSpPr>
        <p:spPr>
          <a:xfrm>
            <a:off x="1771174" y="2970490"/>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Xây dựng biểu đồ Use Case, xác định đối tượng và quan hệ.</a:t>
            </a:r>
            <a:endParaRPr lang="en-US" sz="1350" dirty="0"/>
          </a:p>
        </p:txBody>
      </p:sp>
      <p:pic>
        <p:nvPicPr>
          <p:cNvPr id="9" name="Image 2" descr="preencoded.png"/>
          <p:cNvPicPr>
            <a:picLocks noChangeAspect="1"/>
          </p:cNvPicPr>
          <p:nvPr/>
        </p:nvPicPr>
        <p:blipFill>
          <a:blip r:embed="rId5"/>
          <a:stretch>
            <a:fillRect/>
          </a:stretch>
        </p:blipFill>
        <p:spPr>
          <a:xfrm>
            <a:off x="619958" y="3489603"/>
            <a:ext cx="885587" cy="1062752"/>
          </a:xfrm>
          <a:prstGeom prst="rect">
            <a:avLst/>
          </a:prstGeom>
        </p:spPr>
      </p:pic>
      <p:sp>
        <p:nvSpPr>
          <p:cNvPr id="10" name="Text 5"/>
          <p:cNvSpPr/>
          <p:nvPr/>
        </p:nvSpPr>
        <p:spPr>
          <a:xfrm>
            <a:off x="1771174" y="3666649"/>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Thiết kế kiến trúc</a:t>
            </a:r>
            <a:endParaRPr lang="en-US" sz="1600" dirty="0"/>
          </a:p>
        </p:txBody>
      </p:sp>
      <p:sp>
        <p:nvSpPr>
          <p:cNvPr id="11" name="Text 6"/>
          <p:cNvSpPr/>
          <p:nvPr/>
        </p:nvSpPr>
        <p:spPr>
          <a:xfrm>
            <a:off x="1771174" y="4033242"/>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Chọn mô hình thiết kế phù hợp như 3-tier hoặc MVC.</a:t>
            </a:r>
            <a:endParaRPr lang="en-US" sz="1350" dirty="0"/>
          </a:p>
        </p:txBody>
      </p:sp>
      <p:pic>
        <p:nvPicPr>
          <p:cNvPr id="12" name="Image 3" descr="preencoded.png"/>
          <p:cNvPicPr>
            <a:picLocks noChangeAspect="1"/>
          </p:cNvPicPr>
          <p:nvPr/>
        </p:nvPicPr>
        <p:blipFill>
          <a:blip r:embed="rId6"/>
          <a:stretch>
            <a:fillRect/>
          </a:stretch>
        </p:blipFill>
        <p:spPr>
          <a:xfrm>
            <a:off x="619958" y="4552355"/>
            <a:ext cx="885587" cy="1062752"/>
          </a:xfrm>
          <a:prstGeom prst="rect">
            <a:avLst/>
          </a:prstGeom>
        </p:spPr>
      </p:pic>
      <p:sp>
        <p:nvSpPr>
          <p:cNvPr id="13" name="Text 7"/>
          <p:cNvSpPr/>
          <p:nvPr/>
        </p:nvSpPr>
        <p:spPr>
          <a:xfrm>
            <a:off x="1771174" y="4729401"/>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Thiết kế chi tiết</a:t>
            </a:r>
            <a:endParaRPr lang="en-US" sz="1600" dirty="0"/>
          </a:p>
        </p:txBody>
      </p:sp>
      <p:sp>
        <p:nvSpPr>
          <p:cNvPr id="14" name="Text 8"/>
          <p:cNvSpPr/>
          <p:nvPr/>
        </p:nvSpPr>
        <p:spPr>
          <a:xfrm>
            <a:off x="1771174" y="5095994"/>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Xây dựng biểu đồ lớp, quan hệ và giao diện người dùng.</a:t>
            </a:r>
            <a:endParaRPr lang="en-US" sz="1350" dirty="0"/>
          </a:p>
        </p:txBody>
      </p:sp>
      <p:pic>
        <p:nvPicPr>
          <p:cNvPr id="15" name="Image 4" descr="preencoded.png"/>
          <p:cNvPicPr>
            <a:picLocks noChangeAspect="1"/>
          </p:cNvPicPr>
          <p:nvPr/>
        </p:nvPicPr>
        <p:blipFill>
          <a:blip r:embed="rId7"/>
          <a:stretch>
            <a:fillRect/>
          </a:stretch>
        </p:blipFill>
        <p:spPr>
          <a:xfrm>
            <a:off x="619958" y="5615107"/>
            <a:ext cx="885587" cy="1062752"/>
          </a:xfrm>
          <a:prstGeom prst="rect">
            <a:avLst/>
          </a:prstGeom>
        </p:spPr>
      </p:pic>
      <p:sp>
        <p:nvSpPr>
          <p:cNvPr id="16" name="Text 9"/>
          <p:cNvSpPr/>
          <p:nvPr/>
        </p:nvSpPr>
        <p:spPr>
          <a:xfrm>
            <a:off x="1771174" y="5792153"/>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Triển khai và kiểm tra</a:t>
            </a:r>
            <a:endParaRPr lang="en-US" sz="1600" dirty="0"/>
          </a:p>
        </p:txBody>
      </p:sp>
      <p:sp>
        <p:nvSpPr>
          <p:cNvPr id="17" name="Text 10"/>
          <p:cNvSpPr/>
          <p:nvPr/>
        </p:nvSpPr>
        <p:spPr>
          <a:xfrm>
            <a:off x="1771174" y="6158746"/>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Viết mã, kiểm tra chất lượng và hiệu suất hệ thống.</a:t>
            </a:r>
            <a:endParaRPr lang="en-US" sz="1350" dirty="0"/>
          </a:p>
        </p:txBody>
      </p:sp>
      <p:pic>
        <p:nvPicPr>
          <p:cNvPr id="18" name="Image 5" descr="preencoded.png"/>
          <p:cNvPicPr>
            <a:picLocks noChangeAspect="1"/>
          </p:cNvPicPr>
          <p:nvPr/>
        </p:nvPicPr>
        <p:blipFill>
          <a:blip r:embed="rId8"/>
          <a:stretch>
            <a:fillRect/>
          </a:stretch>
        </p:blipFill>
        <p:spPr>
          <a:xfrm>
            <a:off x="619958" y="6677858"/>
            <a:ext cx="885587" cy="1062752"/>
          </a:xfrm>
          <a:prstGeom prst="rect">
            <a:avLst/>
          </a:prstGeom>
        </p:spPr>
      </p:pic>
      <p:sp>
        <p:nvSpPr>
          <p:cNvPr id="19" name="Text 11"/>
          <p:cNvSpPr/>
          <p:nvPr/>
        </p:nvSpPr>
        <p:spPr>
          <a:xfrm>
            <a:off x="1771174" y="6854904"/>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Bảo trì và nâng cấp</a:t>
            </a:r>
            <a:endParaRPr lang="en-US" sz="1600" dirty="0"/>
          </a:p>
        </p:txBody>
      </p:sp>
      <p:sp>
        <p:nvSpPr>
          <p:cNvPr id="20" name="Text 12"/>
          <p:cNvSpPr/>
          <p:nvPr/>
        </p:nvSpPr>
        <p:spPr>
          <a:xfrm>
            <a:off x="1771174" y="7221498"/>
            <a:ext cx="12239268" cy="283369"/>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Sửa lỗi, tối ưu và mở rộng tính năng theo nhu cầu.</a:t>
            </a:r>
            <a:endParaRPr lang="en-US" sz="1350" dirty="0"/>
          </a:p>
        </p:txBody>
      </p:sp>
      <p:pic>
        <p:nvPicPr>
          <p:cNvPr id="22" name="Picture 21">
            <a:extLst>
              <a:ext uri="{FF2B5EF4-FFF2-40B4-BE49-F238E27FC236}">
                <a16:creationId xmlns:a16="http://schemas.microsoft.com/office/drawing/2014/main" id="{387AEAA8-CFC1-A7B7-E351-C992E502DD12}"/>
              </a:ext>
            </a:extLst>
          </p:cNvPr>
          <p:cNvPicPr>
            <a:picLocks noChangeAspect="1"/>
          </p:cNvPicPr>
          <p:nvPr/>
        </p:nvPicPr>
        <p:blipFill>
          <a:blip r:embed="rId9"/>
          <a:stretch>
            <a:fillRect/>
          </a:stretch>
        </p:blipFill>
        <p:spPr>
          <a:xfrm>
            <a:off x="12667976" y="7717366"/>
            <a:ext cx="1962424" cy="5122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1256348"/>
            <a:ext cx="10145792"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Lợi Ích của Hệ Thống Hướng Đối Tượng</a:t>
            </a:r>
            <a:endParaRPr lang="en-US" sz="4400" dirty="0"/>
          </a:p>
        </p:txBody>
      </p:sp>
      <p:sp>
        <p:nvSpPr>
          <p:cNvPr id="3" name="Text 1"/>
          <p:cNvSpPr/>
          <p:nvPr/>
        </p:nvSpPr>
        <p:spPr>
          <a:xfrm>
            <a:off x="1992630" y="2444353"/>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F9EEE7"/>
                </a:solidFill>
                <a:latin typeface="Quattrocento" pitchFamily="34" charset="0"/>
                <a:ea typeface="Quattrocento" pitchFamily="34" charset="-122"/>
                <a:cs typeface="Quattrocento" pitchFamily="34" charset="-120"/>
              </a:rPr>
              <a:t>Tái sử dụng mã</a:t>
            </a:r>
            <a:endParaRPr lang="en-US" sz="2200" dirty="0"/>
          </a:p>
        </p:txBody>
      </p:sp>
      <p:sp>
        <p:nvSpPr>
          <p:cNvPr id="4" name="Text 2"/>
          <p:cNvSpPr/>
          <p:nvPr/>
        </p:nvSpPr>
        <p:spPr>
          <a:xfrm>
            <a:off x="837724" y="2939891"/>
            <a:ext cx="3971092" cy="766048"/>
          </a:xfrm>
          <a:prstGeom prst="rect">
            <a:avLst/>
          </a:prstGeom>
          <a:noFill/>
          <a:ln/>
        </p:spPr>
        <p:txBody>
          <a:bodyPr wrap="square" lIns="0" tIns="0" rIns="0" bIns="0" rtlCol="0" anchor="t"/>
          <a:lstStyle/>
          <a:p>
            <a:pPr marL="0" indent="0" algn="r">
              <a:lnSpc>
                <a:spcPts val="3000"/>
              </a:lnSpc>
              <a:buNone/>
            </a:pPr>
            <a:r>
              <a:rPr lang="en-US" sz="1850" dirty="0">
                <a:solidFill>
                  <a:srgbClr val="F9EEE7"/>
                </a:solidFill>
                <a:latin typeface="Quattrocento" pitchFamily="34" charset="0"/>
                <a:ea typeface="Quattrocento" pitchFamily="34" charset="-122"/>
                <a:cs typeface="Quattrocento" pitchFamily="34" charset="-120"/>
              </a:rPr>
              <a:t>Kế thừa và gói giúp dùng lại mã trong nhiều dự án.</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sp>
        <p:nvSpPr>
          <p:cNvPr id="6" name="Text 3"/>
          <p:cNvSpPr/>
          <p:nvPr/>
        </p:nvSpPr>
        <p:spPr>
          <a:xfrm>
            <a:off x="6590705" y="2992041"/>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1</a:t>
            </a:r>
            <a:endParaRPr lang="en-US" sz="2800" dirty="0"/>
          </a:p>
        </p:txBody>
      </p:sp>
      <p:sp>
        <p:nvSpPr>
          <p:cNvPr id="7" name="Text 4"/>
          <p:cNvSpPr/>
          <p:nvPr/>
        </p:nvSpPr>
        <p:spPr>
          <a:xfrm>
            <a:off x="9821585" y="24443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Dễ bảo trì</a:t>
            </a:r>
            <a:endParaRPr lang="en-US" sz="2200" dirty="0"/>
          </a:p>
        </p:txBody>
      </p:sp>
      <p:sp>
        <p:nvSpPr>
          <p:cNvPr id="8" name="Text 5"/>
          <p:cNvSpPr/>
          <p:nvPr/>
        </p:nvSpPr>
        <p:spPr>
          <a:xfrm>
            <a:off x="9821585" y="2939891"/>
            <a:ext cx="3971092"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Phân chia mô-đun giúp sửa lỗi và cập nhật dễ dàng.</a:t>
            </a:r>
            <a:endParaRPr lang="en-US" sz="1850" dirty="0"/>
          </a:p>
        </p:txBody>
      </p:sp>
      <p:pic>
        <p:nvPicPr>
          <p:cNvPr id="9" name="Image 1" descr="preencoded.png"/>
          <p:cNvPicPr>
            <a:picLocks noChangeAspect="1"/>
          </p:cNvPicPr>
          <p:nvPr/>
        </p:nvPicPr>
        <p:blipFill>
          <a:blip r:embed="rId4"/>
          <a:stretch>
            <a:fillRect/>
          </a:stretch>
        </p:blipFill>
        <p:spPr>
          <a:xfrm>
            <a:off x="5048131" y="2439114"/>
            <a:ext cx="4534138" cy="4534138"/>
          </a:xfrm>
          <a:prstGeom prst="rect">
            <a:avLst/>
          </a:prstGeom>
        </p:spPr>
      </p:pic>
      <p:sp>
        <p:nvSpPr>
          <p:cNvPr id="10" name="Text 6"/>
          <p:cNvSpPr/>
          <p:nvPr/>
        </p:nvSpPr>
        <p:spPr>
          <a:xfrm>
            <a:off x="8153995" y="3264813"/>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2</a:t>
            </a:r>
            <a:endParaRPr lang="en-US" sz="2800" dirty="0"/>
          </a:p>
        </p:txBody>
      </p:sp>
      <p:sp>
        <p:nvSpPr>
          <p:cNvPr id="11" name="Text 7"/>
          <p:cNvSpPr/>
          <p:nvPr/>
        </p:nvSpPr>
        <p:spPr>
          <a:xfrm>
            <a:off x="10061019" y="407539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Mô đun và tương tác</a:t>
            </a:r>
            <a:endParaRPr lang="en-US" sz="2200" dirty="0"/>
          </a:p>
        </p:txBody>
      </p:sp>
      <p:sp>
        <p:nvSpPr>
          <p:cNvPr id="12" name="Text 8"/>
          <p:cNvSpPr/>
          <p:nvPr/>
        </p:nvSpPr>
        <p:spPr>
          <a:xfrm>
            <a:off x="10061019" y="4570928"/>
            <a:ext cx="3731657"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Giảm phức tạp nhờ tổ chức thành mô-đun và giao diện rõ ràng.</a:t>
            </a:r>
            <a:endParaRPr lang="en-US" sz="1850" dirty="0"/>
          </a:p>
        </p:txBody>
      </p:sp>
      <p:pic>
        <p:nvPicPr>
          <p:cNvPr id="13" name="Image 2" descr="preencoded.png"/>
          <p:cNvPicPr>
            <a:picLocks noChangeAspect="1"/>
          </p:cNvPicPr>
          <p:nvPr/>
        </p:nvPicPr>
        <p:blipFill>
          <a:blip r:embed="rId5"/>
          <a:stretch>
            <a:fillRect/>
          </a:stretch>
        </p:blipFill>
        <p:spPr>
          <a:xfrm>
            <a:off x="5048131" y="2439114"/>
            <a:ext cx="4534138" cy="4534138"/>
          </a:xfrm>
          <a:prstGeom prst="rect">
            <a:avLst/>
          </a:prstGeom>
        </p:spPr>
      </p:pic>
      <p:sp>
        <p:nvSpPr>
          <p:cNvPr id="14" name="Text 9"/>
          <p:cNvSpPr/>
          <p:nvPr/>
        </p:nvSpPr>
        <p:spPr>
          <a:xfrm>
            <a:off x="8699421" y="4755118"/>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3</a:t>
            </a:r>
            <a:endParaRPr lang="en-US" sz="2800" dirty="0"/>
          </a:p>
        </p:txBody>
      </p:sp>
      <p:sp>
        <p:nvSpPr>
          <p:cNvPr id="15" name="Text 10"/>
          <p:cNvSpPr/>
          <p:nvPr/>
        </p:nvSpPr>
        <p:spPr>
          <a:xfrm>
            <a:off x="9821585" y="570642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Mở rộng linh hoạt</a:t>
            </a:r>
            <a:endParaRPr lang="en-US" sz="2200" dirty="0"/>
          </a:p>
        </p:txBody>
      </p:sp>
      <p:sp>
        <p:nvSpPr>
          <p:cNvPr id="16" name="Text 11"/>
          <p:cNvSpPr/>
          <p:nvPr/>
        </p:nvSpPr>
        <p:spPr>
          <a:xfrm>
            <a:off x="9821585" y="6201966"/>
            <a:ext cx="3971092"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Thêm tính năng mới mà không ảnh hưởng hệ thống hiện tại.</a:t>
            </a:r>
            <a:endParaRPr lang="en-US" sz="1850" dirty="0"/>
          </a:p>
        </p:txBody>
      </p:sp>
      <p:pic>
        <p:nvPicPr>
          <p:cNvPr id="17" name="Image 3" descr="preencoded.png"/>
          <p:cNvPicPr>
            <a:picLocks noChangeAspect="1"/>
          </p:cNvPicPr>
          <p:nvPr/>
        </p:nvPicPr>
        <p:blipFill>
          <a:blip r:embed="rId6"/>
          <a:stretch>
            <a:fillRect/>
          </a:stretch>
        </p:blipFill>
        <p:spPr>
          <a:xfrm>
            <a:off x="5048131" y="2439114"/>
            <a:ext cx="4534138" cy="4534138"/>
          </a:xfrm>
          <a:prstGeom prst="rect">
            <a:avLst/>
          </a:prstGeom>
        </p:spPr>
      </p:pic>
      <p:sp>
        <p:nvSpPr>
          <p:cNvPr id="18" name="Text 12"/>
          <p:cNvSpPr/>
          <p:nvPr/>
        </p:nvSpPr>
        <p:spPr>
          <a:xfrm>
            <a:off x="7681436" y="5972532"/>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4</a:t>
            </a:r>
            <a:endParaRPr lang="en-US" sz="2800" dirty="0"/>
          </a:p>
        </p:txBody>
      </p:sp>
      <p:sp>
        <p:nvSpPr>
          <p:cNvPr id="19" name="Text 13"/>
          <p:cNvSpPr/>
          <p:nvPr/>
        </p:nvSpPr>
        <p:spPr>
          <a:xfrm>
            <a:off x="1992630" y="5706427"/>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F9EEE7"/>
                </a:solidFill>
                <a:latin typeface="Quattrocento" pitchFamily="34" charset="0"/>
                <a:ea typeface="Quattrocento" pitchFamily="34" charset="-122"/>
                <a:cs typeface="Quattrocento" pitchFamily="34" charset="-120"/>
              </a:rPr>
              <a:t>Đa hình</a:t>
            </a:r>
            <a:endParaRPr lang="en-US" sz="2200" dirty="0"/>
          </a:p>
        </p:txBody>
      </p:sp>
      <p:sp>
        <p:nvSpPr>
          <p:cNvPr id="20" name="Text 14"/>
          <p:cNvSpPr/>
          <p:nvPr/>
        </p:nvSpPr>
        <p:spPr>
          <a:xfrm>
            <a:off x="837724" y="6201966"/>
            <a:ext cx="3971092" cy="766048"/>
          </a:xfrm>
          <a:prstGeom prst="rect">
            <a:avLst/>
          </a:prstGeom>
          <a:noFill/>
          <a:ln/>
        </p:spPr>
        <p:txBody>
          <a:bodyPr wrap="square" lIns="0" tIns="0" rIns="0" bIns="0" rtlCol="0" anchor="t"/>
          <a:lstStyle/>
          <a:p>
            <a:pPr marL="0" indent="0" algn="r">
              <a:lnSpc>
                <a:spcPts val="3000"/>
              </a:lnSpc>
              <a:buNone/>
            </a:pPr>
            <a:r>
              <a:rPr lang="en-US" sz="1850" dirty="0">
                <a:solidFill>
                  <a:srgbClr val="F9EEE7"/>
                </a:solidFill>
                <a:latin typeface="Quattrocento" pitchFamily="34" charset="0"/>
                <a:ea typeface="Quattrocento" pitchFamily="34" charset="-122"/>
                <a:cs typeface="Quattrocento" pitchFamily="34" charset="-120"/>
              </a:rPr>
              <a:t>Tạo mã nguồn linh hoạt, dễ hiểu với hành vi đa dạng.</a:t>
            </a:r>
            <a:endParaRPr lang="en-US" sz="1850" dirty="0"/>
          </a:p>
        </p:txBody>
      </p:sp>
      <p:pic>
        <p:nvPicPr>
          <p:cNvPr id="21" name="Image 4" descr="preencoded.png"/>
          <p:cNvPicPr>
            <a:picLocks noChangeAspect="1"/>
          </p:cNvPicPr>
          <p:nvPr/>
        </p:nvPicPr>
        <p:blipFill>
          <a:blip r:embed="rId7"/>
          <a:stretch>
            <a:fillRect/>
          </a:stretch>
        </p:blipFill>
        <p:spPr>
          <a:xfrm>
            <a:off x="5048131" y="2439114"/>
            <a:ext cx="4534138" cy="4534138"/>
          </a:xfrm>
          <a:prstGeom prst="rect">
            <a:avLst/>
          </a:prstGeom>
        </p:spPr>
      </p:pic>
      <p:sp>
        <p:nvSpPr>
          <p:cNvPr id="22" name="Text 15"/>
          <p:cNvSpPr/>
          <p:nvPr/>
        </p:nvSpPr>
        <p:spPr>
          <a:xfrm>
            <a:off x="6118146" y="5699760"/>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5</a:t>
            </a:r>
            <a:endParaRPr lang="en-US" sz="2800" dirty="0"/>
          </a:p>
        </p:txBody>
      </p:sp>
      <p:sp>
        <p:nvSpPr>
          <p:cNvPr id="23" name="Text 16"/>
          <p:cNvSpPr/>
          <p:nvPr/>
        </p:nvSpPr>
        <p:spPr>
          <a:xfrm>
            <a:off x="1753195" y="4075390"/>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F9EEE7"/>
                </a:solidFill>
                <a:latin typeface="Quattrocento" pitchFamily="34" charset="0"/>
                <a:ea typeface="Quattrocento" pitchFamily="34" charset="-122"/>
                <a:cs typeface="Quattrocento" pitchFamily="34" charset="-120"/>
              </a:rPr>
              <a:t>Tính mô hình hóa tốt</a:t>
            </a:r>
            <a:endParaRPr lang="en-US" sz="2200" dirty="0"/>
          </a:p>
        </p:txBody>
      </p:sp>
      <p:sp>
        <p:nvSpPr>
          <p:cNvPr id="24" name="Text 17"/>
          <p:cNvSpPr/>
          <p:nvPr/>
        </p:nvSpPr>
        <p:spPr>
          <a:xfrm>
            <a:off x="837724" y="4570928"/>
            <a:ext cx="3731657" cy="766048"/>
          </a:xfrm>
          <a:prstGeom prst="rect">
            <a:avLst/>
          </a:prstGeom>
          <a:noFill/>
          <a:ln/>
        </p:spPr>
        <p:txBody>
          <a:bodyPr wrap="square" lIns="0" tIns="0" rIns="0" bIns="0" rtlCol="0" anchor="t"/>
          <a:lstStyle/>
          <a:p>
            <a:pPr marL="0" indent="0" algn="r">
              <a:lnSpc>
                <a:spcPts val="3000"/>
              </a:lnSpc>
              <a:buNone/>
            </a:pPr>
            <a:r>
              <a:rPr lang="en-US" sz="1850" dirty="0">
                <a:solidFill>
                  <a:srgbClr val="F9EEE7"/>
                </a:solidFill>
                <a:latin typeface="Quattrocento" pitchFamily="34" charset="0"/>
                <a:ea typeface="Quattrocento" pitchFamily="34" charset="-122"/>
                <a:cs typeface="Quattrocento" pitchFamily="34" charset="-120"/>
              </a:rPr>
              <a:t>Mô hình hóa thế giới thực, giúp hiểu và quản lý dự án hiệu quả</a:t>
            </a:r>
            <a:endParaRPr lang="en-US" sz="1850" dirty="0"/>
          </a:p>
        </p:txBody>
      </p:sp>
      <p:pic>
        <p:nvPicPr>
          <p:cNvPr id="25" name="Image 5" descr="preencoded.png"/>
          <p:cNvPicPr>
            <a:picLocks noChangeAspect="1"/>
          </p:cNvPicPr>
          <p:nvPr/>
        </p:nvPicPr>
        <p:blipFill>
          <a:blip r:embed="rId8"/>
          <a:stretch>
            <a:fillRect/>
          </a:stretch>
        </p:blipFill>
        <p:spPr>
          <a:xfrm>
            <a:off x="5048131" y="2439114"/>
            <a:ext cx="4534138" cy="4534138"/>
          </a:xfrm>
          <a:prstGeom prst="rect">
            <a:avLst/>
          </a:prstGeom>
        </p:spPr>
      </p:pic>
      <p:sp>
        <p:nvSpPr>
          <p:cNvPr id="26" name="Text 18"/>
          <p:cNvSpPr/>
          <p:nvPr/>
        </p:nvSpPr>
        <p:spPr>
          <a:xfrm>
            <a:off x="5572720" y="4209455"/>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6</a:t>
            </a:r>
            <a:endParaRPr lang="en-US" sz="2800" dirty="0"/>
          </a:p>
        </p:txBody>
      </p:sp>
      <p:pic>
        <p:nvPicPr>
          <p:cNvPr id="28" name="Picture 27">
            <a:extLst>
              <a:ext uri="{FF2B5EF4-FFF2-40B4-BE49-F238E27FC236}">
                <a16:creationId xmlns:a16="http://schemas.microsoft.com/office/drawing/2014/main" id="{3A2F3EAB-4D15-B7E4-A871-0D632132D405}"/>
              </a:ext>
            </a:extLst>
          </p:cNvPr>
          <p:cNvPicPr>
            <a:picLocks noChangeAspect="1"/>
          </p:cNvPicPr>
          <p:nvPr/>
        </p:nvPicPr>
        <p:blipFill>
          <a:blip r:embed="rId9"/>
          <a:stretch>
            <a:fillRect/>
          </a:stretch>
        </p:blipFill>
        <p:spPr>
          <a:xfrm>
            <a:off x="12667976" y="7717366"/>
            <a:ext cx="1962424" cy="5122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1236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Thực Trạng và Tác Động Chuyển Đổi Số Trong Y Tế</a:t>
            </a:r>
            <a:endParaRPr lang="en-US" sz="4400" dirty="0"/>
          </a:p>
        </p:txBody>
      </p:sp>
      <p:sp>
        <p:nvSpPr>
          <p:cNvPr id="4" name="Shape 1"/>
          <p:cNvSpPr/>
          <p:nvPr/>
        </p:nvSpPr>
        <p:spPr>
          <a:xfrm>
            <a:off x="6324124" y="2579370"/>
            <a:ext cx="3614618" cy="2858214"/>
          </a:xfrm>
          <a:prstGeom prst="roundRect">
            <a:avLst>
              <a:gd name="adj" fmla="val 1256"/>
            </a:avLst>
          </a:prstGeom>
          <a:solidFill>
            <a:srgbClr val="315251"/>
          </a:solidFill>
          <a:ln/>
        </p:spPr>
        <p:txBody>
          <a:bodyPr/>
          <a:lstStyle/>
          <a:p>
            <a:endParaRPr lang="en-US"/>
          </a:p>
        </p:txBody>
      </p:sp>
      <p:sp>
        <p:nvSpPr>
          <p:cNvPr id="5" name="Text 2"/>
          <p:cNvSpPr/>
          <p:nvPr/>
        </p:nvSpPr>
        <p:spPr>
          <a:xfrm>
            <a:off x="6563439" y="2818686"/>
            <a:ext cx="3135987"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Thực trạng khám bệnh truyền thống</a:t>
            </a:r>
            <a:endParaRPr lang="en-US" sz="2200" dirty="0"/>
          </a:p>
        </p:txBody>
      </p:sp>
      <p:sp>
        <p:nvSpPr>
          <p:cNvPr id="6" name="Text 3"/>
          <p:cNvSpPr/>
          <p:nvPr/>
        </p:nvSpPr>
        <p:spPr>
          <a:xfrm>
            <a:off x="6563439" y="3666173"/>
            <a:ext cx="3135987"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Người bệnh phải đến trực tiếp, xếp hàng chờ đợi lâu, dễ gây chen lấn và sai sót trong ghi nhận thông tin.</a:t>
            </a:r>
            <a:endParaRPr lang="en-US" sz="1850" dirty="0"/>
          </a:p>
        </p:txBody>
      </p:sp>
      <p:sp>
        <p:nvSpPr>
          <p:cNvPr id="7" name="Shape 4"/>
          <p:cNvSpPr/>
          <p:nvPr/>
        </p:nvSpPr>
        <p:spPr>
          <a:xfrm>
            <a:off x="10178058" y="2579370"/>
            <a:ext cx="3614618" cy="2858214"/>
          </a:xfrm>
          <a:prstGeom prst="roundRect">
            <a:avLst>
              <a:gd name="adj" fmla="val 1256"/>
            </a:avLst>
          </a:prstGeom>
          <a:solidFill>
            <a:srgbClr val="315251"/>
          </a:solidFill>
          <a:ln/>
        </p:spPr>
        <p:txBody>
          <a:bodyPr/>
          <a:lstStyle/>
          <a:p>
            <a:endParaRPr lang="en-US"/>
          </a:p>
        </p:txBody>
      </p:sp>
      <p:sp>
        <p:nvSpPr>
          <p:cNvPr id="8" name="Text 5"/>
          <p:cNvSpPr/>
          <p:nvPr/>
        </p:nvSpPr>
        <p:spPr>
          <a:xfrm>
            <a:off x="10417373" y="2818686"/>
            <a:ext cx="3017282"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Tác động chuyển đổi số</a:t>
            </a:r>
            <a:endParaRPr lang="en-US" sz="2200" dirty="0"/>
          </a:p>
        </p:txBody>
      </p:sp>
      <p:sp>
        <p:nvSpPr>
          <p:cNvPr id="9" name="Text 6"/>
          <p:cNvSpPr/>
          <p:nvPr/>
        </p:nvSpPr>
        <p:spPr>
          <a:xfrm>
            <a:off x="10417373" y="3314224"/>
            <a:ext cx="3135987"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Ứng dụng công nghệ 4.0 giúp tăng hiệu quả điều trị, tiết kiệm thời gian và nâng cao trải nghiệm bệnh nhân.</a:t>
            </a:r>
            <a:endParaRPr lang="en-US" sz="1850" dirty="0"/>
          </a:p>
        </p:txBody>
      </p:sp>
      <p:sp>
        <p:nvSpPr>
          <p:cNvPr id="10" name="Shape 7"/>
          <p:cNvSpPr/>
          <p:nvPr/>
        </p:nvSpPr>
        <p:spPr>
          <a:xfrm>
            <a:off x="6324124" y="5676900"/>
            <a:ext cx="7468553" cy="1740218"/>
          </a:xfrm>
          <a:prstGeom prst="roundRect">
            <a:avLst>
              <a:gd name="adj" fmla="val 2063"/>
            </a:avLst>
          </a:prstGeom>
          <a:solidFill>
            <a:srgbClr val="315251"/>
          </a:solidFill>
          <a:ln/>
        </p:spPr>
        <p:txBody>
          <a:bodyPr/>
          <a:lstStyle/>
          <a:p>
            <a:endParaRPr lang="en-US"/>
          </a:p>
        </p:txBody>
      </p:sp>
      <p:sp>
        <p:nvSpPr>
          <p:cNvPr id="11" name="Text 8"/>
          <p:cNvSpPr/>
          <p:nvPr/>
        </p:nvSpPr>
        <p:spPr>
          <a:xfrm>
            <a:off x="6563439" y="5916216"/>
            <a:ext cx="3643074"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Giải pháp đặt lịch trực tuyến</a:t>
            </a:r>
            <a:endParaRPr lang="en-US" sz="2200" dirty="0"/>
          </a:p>
        </p:txBody>
      </p:sp>
      <p:sp>
        <p:nvSpPr>
          <p:cNvPr id="12" name="Text 9"/>
          <p:cNvSpPr/>
          <p:nvPr/>
        </p:nvSpPr>
        <p:spPr>
          <a:xfrm>
            <a:off x="6563439" y="6411754"/>
            <a:ext cx="6989921"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Hiện đại hóa quy trình tiếp nhận bệnh nhân ngay từ bước đầu, giảm tải cho cơ sở y tế.</a:t>
            </a:r>
            <a:endParaRPr lang="en-US" sz="1850" dirty="0"/>
          </a:p>
        </p:txBody>
      </p:sp>
      <p:pic>
        <p:nvPicPr>
          <p:cNvPr id="14" name="Picture 13">
            <a:extLst>
              <a:ext uri="{FF2B5EF4-FFF2-40B4-BE49-F238E27FC236}">
                <a16:creationId xmlns:a16="http://schemas.microsoft.com/office/drawing/2014/main" id="{892E0FEA-95FE-99B2-ECDA-D4E9759A520B}"/>
              </a:ext>
            </a:extLst>
          </p:cNvPr>
          <p:cNvPicPr>
            <a:picLocks noChangeAspect="1"/>
          </p:cNvPicPr>
          <p:nvPr/>
        </p:nvPicPr>
        <p:blipFill>
          <a:blip r:embed="rId4"/>
          <a:stretch>
            <a:fillRect/>
          </a:stretch>
        </p:blipFill>
        <p:spPr>
          <a:xfrm>
            <a:off x="12667976" y="7717366"/>
            <a:ext cx="1962424" cy="390580"/>
          </a:xfrm>
          <a:prstGeom prst="rect">
            <a:avLst/>
          </a:prstGeom>
        </p:spPr>
      </p:pic>
      <p:pic>
        <p:nvPicPr>
          <p:cNvPr id="15" name="Picture 14">
            <a:extLst>
              <a:ext uri="{FF2B5EF4-FFF2-40B4-BE49-F238E27FC236}">
                <a16:creationId xmlns:a16="http://schemas.microsoft.com/office/drawing/2014/main" id="{399403A1-6D9B-4B2B-FC01-29D431BB0B45}"/>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20021"/>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Tổng Kết về UML và Phân Tích Thiết Kế Hướng Đối Tượng</a:t>
            </a:r>
            <a:endParaRPr lang="en-US" sz="4400" dirty="0"/>
          </a:p>
        </p:txBody>
      </p:sp>
      <p:sp>
        <p:nvSpPr>
          <p:cNvPr id="4" name="Shape 1"/>
          <p:cNvSpPr/>
          <p:nvPr/>
        </p:nvSpPr>
        <p:spPr>
          <a:xfrm>
            <a:off x="837724" y="3591044"/>
            <a:ext cx="538520" cy="538520"/>
          </a:xfrm>
          <a:prstGeom prst="roundRect">
            <a:avLst>
              <a:gd name="adj" fmla="val 6668"/>
            </a:avLst>
          </a:prstGeom>
          <a:solidFill>
            <a:srgbClr val="315251"/>
          </a:solidFill>
          <a:ln/>
        </p:spPr>
        <p:txBody>
          <a:bodyPr/>
          <a:lstStyle/>
          <a:p>
            <a:endParaRPr lang="en-US"/>
          </a:p>
        </p:txBody>
      </p:sp>
      <p:sp>
        <p:nvSpPr>
          <p:cNvPr id="5" name="Text 2"/>
          <p:cNvSpPr/>
          <p:nvPr/>
        </p:nvSpPr>
        <p:spPr>
          <a:xfrm>
            <a:off x="1615559" y="3673316"/>
            <a:ext cx="2806898"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UML là công cụ chuẩn</a:t>
            </a:r>
            <a:endParaRPr lang="en-US" sz="2200" dirty="0"/>
          </a:p>
        </p:txBody>
      </p:sp>
      <p:sp>
        <p:nvSpPr>
          <p:cNvPr id="6" name="Text 3"/>
          <p:cNvSpPr/>
          <p:nvPr/>
        </p:nvSpPr>
        <p:spPr>
          <a:xfrm>
            <a:off x="1615559" y="4520803"/>
            <a:ext cx="2806898"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Giúp mô hình hóa và thiết kế hệ thống phần mềm phức tạp.</a:t>
            </a:r>
            <a:endParaRPr lang="en-US" sz="1850" dirty="0"/>
          </a:p>
        </p:txBody>
      </p:sp>
      <p:sp>
        <p:nvSpPr>
          <p:cNvPr id="7" name="Shape 4"/>
          <p:cNvSpPr/>
          <p:nvPr/>
        </p:nvSpPr>
        <p:spPr>
          <a:xfrm>
            <a:off x="4721662" y="3591044"/>
            <a:ext cx="538520" cy="538520"/>
          </a:xfrm>
          <a:prstGeom prst="roundRect">
            <a:avLst>
              <a:gd name="adj" fmla="val 6668"/>
            </a:avLst>
          </a:prstGeom>
          <a:solidFill>
            <a:srgbClr val="315251"/>
          </a:solidFill>
          <a:ln/>
        </p:spPr>
        <p:txBody>
          <a:bodyPr/>
          <a:lstStyle/>
          <a:p>
            <a:endParaRPr lang="en-US"/>
          </a:p>
        </p:txBody>
      </p:sp>
      <p:sp>
        <p:nvSpPr>
          <p:cNvPr id="8" name="Text 5"/>
          <p:cNvSpPr/>
          <p:nvPr/>
        </p:nvSpPr>
        <p:spPr>
          <a:xfrm>
            <a:off x="5499497" y="3673316"/>
            <a:ext cx="2806898"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Phân tích thiết kế hướng đối tượng</a:t>
            </a:r>
            <a:endParaRPr lang="en-US" sz="2200" dirty="0"/>
          </a:p>
        </p:txBody>
      </p:sp>
      <p:sp>
        <p:nvSpPr>
          <p:cNvPr id="9" name="Text 6"/>
          <p:cNvSpPr/>
          <p:nvPr/>
        </p:nvSpPr>
        <p:spPr>
          <a:xfrm>
            <a:off x="5499497" y="4520803"/>
            <a:ext cx="2806898"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Tập trung vào đối tượng và mối quan hệ, tạo hệ thống linh hoạt.</a:t>
            </a:r>
            <a:endParaRPr lang="en-US" sz="1850" dirty="0"/>
          </a:p>
        </p:txBody>
      </p:sp>
      <p:sp>
        <p:nvSpPr>
          <p:cNvPr id="10" name="Shape 7"/>
          <p:cNvSpPr/>
          <p:nvPr/>
        </p:nvSpPr>
        <p:spPr>
          <a:xfrm>
            <a:off x="837724" y="6148626"/>
            <a:ext cx="538520" cy="538520"/>
          </a:xfrm>
          <a:prstGeom prst="roundRect">
            <a:avLst>
              <a:gd name="adj" fmla="val 6668"/>
            </a:avLst>
          </a:prstGeom>
          <a:solidFill>
            <a:srgbClr val="315251"/>
          </a:solidFill>
          <a:ln/>
        </p:spPr>
        <p:txBody>
          <a:bodyPr/>
          <a:lstStyle/>
          <a:p>
            <a:endParaRPr lang="en-US"/>
          </a:p>
        </p:txBody>
      </p:sp>
      <p:sp>
        <p:nvSpPr>
          <p:cNvPr id="11" name="Text 8"/>
          <p:cNvSpPr/>
          <p:nvPr/>
        </p:nvSpPr>
        <p:spPr>
          <a:xfrm>
            <a:off x="1615559" y="623089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Lợi ích quan trọng</a:t>
            </a:r>
            <a:endParaRPr lang="en-US" sz="2200" dirty="0"/>
          </a:p>
        </p:txBody>
      </p:sp>
      <p:sp>
        <p:nvSpPr>
          <p:cNvPr id="12" name="Text 9"/>
          <p:cNvSpPr/>
          <p:nvPr/>
        </p:nvSpPr>
        <p:spPr>
          <a:xfrm>
            <a:off x="1615559" y="6726436"/>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Tái sử dụng mã, dễ bảo trì, mở rộng và mô hình hóa tốt.</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6741" y="645200"/>
            <a:ext cx="7503319" cy="1378744"/>
          </a:xfrm>
          <a:prstGeom prst="rect">
            <a:avLst/>
          </a:prstGeom>
          <a:noFill/>
          <a:ln/>
        </p:spPr>
        <p:txBody>
          <a:bodyPr wrap="square" lIns="0" tIns="0" rIns="0" bIns="0" rtlCol="0" anchor="t"/>
          <a:lstStyle/>
          <a:p>
            <a:pPr marL="0" indent="0" algn="l">
              <a:lnSpc>
                <a:spcPts val="5400"/>
              </a:lnSpc>
              <a:buNone/>
            </a:pPr>
            <a:r>
              <a:rPr lang="en-US" sz="4300" dirty="0">
                <a:solidFill>
                  <a:srgbClr val="FFD9BE"/>
                </a:solidFill>
                <a:latin typeface="Quattrocento" pitchFamily="34" charset="0"/>
                <a:ea typeface="Quattrocento" pitchFamily="34" charset="-122"/>
                <a:cs typeface="Quattrocento" pitchFamily="34" charset="-120"/>
              </a:rPr>
              <a:t>Hướng Phát Triển và Ứng Dụng Thực Tiễn</a:t>
            </a:r>
            <a:endParaRPr lang="en-US" sz="4300" dirty="0"/>
          </a:p>
        </p:txBody>
      </p:sp>
      <p:sp>
        <p:nvSpPr>
          <p:cNvPr id="4" name="Shape 1"/>
          <p:cNvSpPr/>
          <p:nvPr/>
        </p:nvSpPr>
        <p:spPr>
          <a:xfrm>
            <a:off x="6306741" y="2375416"/>
            <a:ext cx="527328" cy="527328"/>
          </a:xfrm>
          <a:prstGeom prst="roundRect">
            <a:avLst>
              <a:gd name="adj" fmla="val 6667"/>
            </a:avLst>
          </a:prstGeom>
          <a:solidFill>
            <a:srgbClr val="315251"/>
          </a:solidFill>
          <a:ln/>
        </p:spPr>
        <p:txBody>
          <a:bodyPr/>
          <a:lstStyle/>
          <a:p>
            <a:endParaRPr lang="en-US"/>
          </a:p>
        </p:txBody>
      </p:sp>
      <p:sp>
        <p:nvSpPr>
          <p:cNvPr id="5" name="Text 2"/>
          <p:cNvSpPr/>
          <p:nvPr/>
        </p:nvSpPr>
        <p:spPr>
          <a:xfrm>
            <a:off x="6404908" y="2432209"/>
            <a:ext cx="330875" cy="413623"/>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1</a:t>
            </a:r>
            <a:endParaRPr lang="en-US" sz="2600" dirty="0"/>
          </a:p>
        </p:txBody>
      </p:sp>
      <p:sp>
        <p:nvSpPr>
          <p:cNvPr id="6" name="Text 3"/>
          <p:cNvSpPr/>
          <p:nvPr/>
        </p:nvSpPr>
        <p:spPr>
          <a:xfrm>
            <a:off x="7068383" y="2455902"/>
            <a:ext cx="2843570" cy="689372"/>
          </a:xfrm>
          <a:prstGeom prst="rect">
            <a:avLst/>
          </a:prstGeom>
          <a:noFill/>
          <a:ln/>
        </p:spPr>
        <p:txBody>
          <a:bodyPr wrap="squar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Tiếp tục chuẩn hóa UML</a:t>
            </a:r>
            <a:endParaRPr lang="en-US" sz="2150" dirty="0"/>
          </a:p>
        </p:txBody>
      </p:sp>
      <p:sp>
        <p:nvSpPr>
          <p:cNvPr id="7" name="Text 4"/>
          <p:cNvSpPr/>
          <p:nvPr/>
        </p:nvSpPr>
        <p:spPr>
          <a:xfrm>
            <a:off x="7068383" y="3285887"/>
            <a:ext cx="2843570" cy="1125141"/>
          </a:xfrm>
          <a:prstGeom prst="rect">
            <a:avLst/>
          </a:prstGeom>
          <a:noFill/>
          <a:ln/>
        </p:spPr>
        <p:txBody>
          <a:bodyPr wrap="square" lIns="0" tIns="0" rIns="0" bIns="0" rtlCol="0" anchor="t"/>
          <a:lstStyle/>
          <a:p>
            <a:pPr marL="0" indent="0" algn="l">
              <a:lnSpc>
                <a:spcPts val="2950"/>
              </a:lnSpc>
              <a:buNone/>
            </a:pPr>
            <a:r>
              <a:rPr lang="en-US" sz="1800" dirty="0">
                <a:solidFill>
                  <a:srgbClr val="F9EEE7"/>
                </a:solidFill>
                <a:latin typeface="Quattrocento" pitchFamily="34" charset="0"/>
                <a:ea typeface="Quattrocento" pitchFamily="34" charset="-122"/>
                <a:cs typeface="Quattrocento" pitchFamily="34" charset="-120"/>
              </a:rPr>
              <a:t>Cập nhật và mở rộng ngôn ngữ theo nhu cầu công nghiệp.</a:t>
            </a:r>
            <a:endParaRPr lang="en-US" sz="1800" dirty="0"/>
          </a:p>
        </p:txBody>
      </p:sp>
      <p:sp>
        <p:nvSpPr>
          <p:cNvPr id="8" name="Shape 5"/>
          <p:cNvSpPr/>
          <p:nvPr/>
        </p:nvSpPr>
        <p:spPr>
          <a:xfrm>
            <a:off x="10204847" y="2375416"/>
            <a:ext cx="527328" cy="527328"/>
          </a:xfrm>
          <a:prstGeom prst="roundRect">
            <a:avLst>
              <a:gd name="adj" fmla="val 6667"/>
            </a:avLst>
          </a:prstGeom>
          <a:solidFill>
            <a:srgbClr val="315251"/>
          </a:solidFill>
          <a:ln/>
        </p:spPr>
        <p:txBody>
          <a:bodyPr/>
          <a:lstStyle/>
          <a:p>
            <a:endParaRPr lang="en-US"/>
          </a:p>
        </p:txBody>
      </p:sp>
      <p:sp>
        <p:nvSpPr>
          <p:cNvPr id="9" name="Text 6"/>
          <p:cNvSpPr/>
          <p:nvPr/>
        </p:nvSpPr>
        <p:spPr>
          <a:xfrm>
            <a:off x="10303014" y="2432209"/>
            <a:ext cx="330875" cy="413623"/>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2</a:t>
            </a:r>
            <a:endParaRPr lang="en-US" sz="2600" dirty="0"/>
          </a:p>
        </p:txBody>
      </p:sp>
      <p:sp>
        <p:nvSpPr>
          <p:cNvPr id="10" name="Text 7"/>
          <p:cNvSpPr/>
          <p:nvPr/>
        </p:nvSpPr>
        <p:spPr>
          <a:xfrm>
            <a:off x="10966490" y="2455902"/>
            <a:ext cx="2843570" cy="689372"/>
          </a:xfrm>
          <a:prstGeom prst="rect">
            <a:avLst/>
          </a:prstGeom>
          <a:noFill/>
          <a:ln/>
        </p:spPr>
        <p:txBody>
          <a:bodyPr wrap="squar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Áp dụng OOAD trong dự án</a:t>
            </a:r>
            <a:endParaRPr lang="en-US" sz="2150" dirty="0"/>
          </a:p>
        </p:txBody>
      </p:sp>
      <p:sp>
        <p:nvSpPr>
          <p:cNvPr id="11" name="Text 8"/>
          <p:cNvSpPr/>
          <p:nvPr/>
        </p:nvSpPr>
        <p:spPr>
          <a:xfrm>
            <a:off x="10966490" y="3285887"/>
            <a:ext cx="2843570" cy="1125141"/>
          </a:xfrm>
          <a:prstGeom prst="rect">
            <a:avLst/>
          </a:prstGeom>
          <a:noFill/>
          <a:ln/>
        </p:spPr>
        <p:txBody>
          <a:bodyPr wrap="square" lIns="0" tIns="0" rIns="0" bIns="0" rtlCol="0" anchor="t"/>
          <a:lstStyle/>
          <a:p>
            <a:pPr marL="0" indent="0" algn="l">
              <a:lnSpc>
                <a:spcPts val="2950"/>
              </a:lnSpc>
              <a:buNone/>
            </a:pPr>
            <a:r>
              <a:rPr lang="en-US" sz="1800" dirty="0">
                <a:solidFill>
                  <a:srgbClr val="F9EEE7"/>
                </a:solidFill>
                <a:latin typeface="Quattrocento" pitchFamily="34" charset="0"/>
                <a:ea typeface="Quattrocento" pitchFamily="34" charset="-122"/>
                <a:cs typeface="Quattrocento" pitchFamily="34" charset="-120"/>
              </a:rPr>
              <a:t>Giúp phát triển phần mềm chất lượng cao, dễ bảo trì và mở rộng.</a:t>
            </a:r>
            <a:endParaRPr lang="en-US" sz="1800" dirty="0"/>
          </a:p>
        </p:txBody>
      </p:sp>
      <p:sp>
        <p:nvSpPr>
          <p:cNvPr id="12" name="Shape 9"/>
          <p:cNvSpPr/>
          <p:nvPr/>
        </p:nvSpPr>
        <p:spPr>
          <a:xfrm>
            <a:off x="6306741" y="4879777"/>
            <a:ext cx="527328" cy="527328"/>
          </a:xfrm>
          <a:prstGeom prst="roundRect">
            <a:avLst>
              <a:gd name="adj" fmla="val 6667"/>
            </a:avLst>
          </a:prstGeom>
          <a:solidFill>
            <a:srgbClr val="315251"/>
          </a:solidFill>
          <a:ln/>
        </p:spPr>
        <p:txBody>
          <a:bodyPr/>
          <a:lstStyle/>
          <a:p>
            <a:endParaRPr lang="en-US"/>
          </a:p>
        </p:txBody>
      </p:sp>
      <p:sp>
        <p:nvSpPr>
          <p:cNvPr id="13" name="Text 10"/>
          <p:cNvSpPr/>
          <p:nvPr/>
        </p:nvSpPr>
        <p:spPr>
          <a:xfrm>
            <a:off x="6404908" y="4936569"/>
            <a:ext cx="330875" cy="413623"/>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3</a:t>
            </a:r>
            <a:endParaRPr lang="en-US" sz="2600" dirty="0"/>
          </a:p>
        </p:txBody>
      </p:sp>
      <p:sp>
        <p:nvSpPr>
          <p:cNvPr id="14" name="Text 11"/>
          <p:cNvSpPr/>
          <p:nvPr/>
        </p:nvSpPr>
        <p:spPr>
          <a:xfrm>
            <a:off x="7068383" y="4960263"/>
            <a:ext cx="3529608" cy="344686"/>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Đào tạo và nâng cao kỹ năng</a:t>
            </a:r>
            <a:endParaRPr lang="en-US" sz="2150" dirty="0"/>
          </a:p>
        </p:txBody>
      </p:sp>
      <p:sp>
        <p:nvSpPr>
          <p:cNvPr id="15" name="Text 12"/>
          <p:cNvSpPr/>
          <p:nvPr/>
        </p:nvSpPr>
        <p:spPr>
          <a:xfrm>
            <a:off x="7068383" y="5445562"/>
            <a:ext cx="6741676" cy="750094"/>
          </a:xfrm>
          <a:prstGeom prst="rect">
            <a:avLst/>
          </a:prstGeom>
          <a:noFill/>
          <a:ln/>
        </p:spPr>
        <p:txBody>
          <a:bodyPr wrap="square" lIns="0" tIns="0" rIns="0" bIns="0" rtlCol="0" anchor="t"/>
          <a:lstStyle/>
          <a:p>
            <a:pPr marL="0" indent="0" algn="l">
              <a:lnSpc>
                <a:spcPts val="2950"/>
              </a:lnSpc>
              <a:buNone/>
            </a:pPr>
            <a:r>
              <a:rPr lang="en-US" sz="1800" dirty="0">
                <a:solidFill>
                  <a:srgbClr val="F9EEE7"/>
                </a:solidFill>
                <a:latin typeface="Quattrocento" pitchFamily="34" charset="0"/>
                <a:ea typeface="Quattrocento" pitchFamily="34" charset="-122"/>
                <a:cs typeface="Quattrocento" pitchFamily="34" charset="-120"/>
              </a:rPr>
              <a:t>Đào tạo chuyên sâu về UML và thiết kế hướng đối tượng cho đội ngũ phát triển.</a:t>
            </a:r>
            <a:endParaRPr lang="en-US" sz="1800" dirty="0"/>
          </a:p>
        </p:txBody>
      </p:sp>
      <p:sp>
        <p:nvSpPr>
          <p:cNvPr id="16" name="Text 13"/>
          <p:cNvSpPr/>
          <p:nvPr/>
        </p:nvSpPr>
        <p:spPr>
          <a:xfrm>
            <a:off x="6306741" y="6459260"/>
            <a:ext cx="7503319" cy="1125141"/>
          </a:xfrm>
          <a:prstGeom prst="rect">
            <a:avLst/>
          </a:prstGeom>
          <a:noFill/>
          <a:ln/>
        </p:spPr>
        <p:txBody>
          <a:bodyPr wrap="square" lIns="0" tIns="0" rIns="0" bIns="0" rtlCol="0" anchor="t"/>
          <a:lstStyle/>
          <a:p>
            <a:pPr marL="0" indent="0" algn="l">
              <a:lnSpc>
                <a:spcPts val="2950"/>
              </a:lnSpc>
              <a:buNone/>
            </a:pPr>
            <a:r>
              <a:rPr lang="en-US" sz="1800" dirty="0">
                <a:solidFill>
                  <a:srgbClr val="F9EEE7"/>
                </a:solidFill>
                <a:latin typeface="Quattrocento" pitchFamily="34" charset="0"/>
                <a:ea typeface="Quattrocento" pitchFamily="34" charset="-122"/>
                <a:cs typeface="Quattrocento" pitchFamily="34" charset="-120"/>
              </a:rPr>
              <a:t>Việc áp dụng thành công UML và phân tích thiết kế hướng đối tượng sẽ nâng cao hiệu quả phát triển phần mềm và đáp ứng tốt hơn yêu cầu ngày càng phức tạp của thị trường.</a:t>
            </a:r>
            <a:endParaRPr lang="en-US" sz="1800" dirty="0"/>
          </a:p>
        </p:txBody>
      </p:sp>
      <p:pic>
        <p:nvPicPr>
          <p:cNvPr id="18" name="Picture 17">
            <a:extLst>
              <a:ext uri="{FF2B5EF4-FFF2-40B4-BE49-F238E27FC236}">
                <a16:creationId xmlns:a16="http://schemas.microsoft.com/office/drawing/2014/main" id="{9B53215D-8F8B-FC7D-C004-C839AB62A3D0}"/>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64600"/>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Phân tích chức năng hệ thống đặt lịch khám bệnh</a:t>
            </a:r>
            <a:endParaRPr lang="en-US" sz="4400" dirty="0"/>
          </a:p>
        </p:txBody>
      </p:sp>
      <p:sp>
        <p:nvSpPr>
          <p:cNvPr id="4" name="Text 1"/>
          <p:cNvSpPr/>
          <p:nvPr/>
        </p:nvSpPr>
        <p:spPr>
          <a:xfrm>
            <a:off x="837724" y="3331607"/>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Hệ thống đặt lịch khám bệnh trực tuyến hỗ trợ nhiều đối tượng người dùng với các chức năng riêng biệt, giúp quản lý hiệu quả thông tin và quy trình khám chữa bệnh. Phân tích chức năng từ góc nhìn người dùng, quản trị viên và bác sĩ giúp đảm bảo hệ thống thân thiện, bảo mật và đáp ứng nhu cầu thực tiễn.</a:t>
            </a:r>
            <a:endParaRPr lang="en-US" sz="1850" dirty="0"/>
          </a:p>
        </p:txBody>
      </p:sp>
      <p:sp>
        <p:nvSpPr>
          <p:cNvPr id="5" name="Text 2"/>
          <p:cNvSpPr/>
          <p:nvPr/>
        </p:nvSpPr>
        <p:spPr>
          <a:xfrm>
            <a:off x="837724" y="5515928"/>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Bài trình bày này sẽ đi sâu vào các chức năng chính của từng nhóm đối tượng, kết quả đạt được và hướng phát triển tương lai của hệ thống.</a:t>
            </a: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60333" y="771168"/>
            <a:ext cx="7598450" cy="638889"/>
          </a:xfrm>
          <a:prstGeom prst="rect">
            <a:avLst/>
          </a:prstGeom>
          <a:noFill/>
          <a:ln/>
        </p:spPr>
        <p:txBody>
          <a:bodyPr wrap="none" lIns="0" tIns="0" rIns="0" bIns="0" rtlCol="0" anchor="t"/>
          <a:lstStyle/>
          <a:p>
            <a:pPr marL="0" indent="0" algn="l">
              <a:lnSpc>
                <a:spcPts val="5000"/>
              </a:lnSpc>
              <a:buNone/>
            </a:pPr>
            <a:r>
              <a:rPr lang="en-US" sz="4000" dirty="0">
                <a:solidFill>
                  <a:srgbClr val="FFD9BE"/>
                </a:solidFill>
                <a:latin typeface="Quattrocento" pitchFamily="34" charset="0"/>
                <a:ea typeface="Quattrocento" pitchFamily="34" charset="-122"/>
                <a:cs typeface="Quattrocento" pitchFamily="34" charset="-120"/>
              </a:rPr>
              <a:t>Chức năng dành cho người dùng</a:t>
            </a:r>
            <a:endParaRPr lang="en-US" sz="4000" dirty="0"/>
          </a:p>
        </p:txBody>
      </p:sp>
      <p:sp>
        <p:nvSpPr>
          <p:cNvPr id="3" name="Shape 1"/>
          <p:cNvSpPr/>
          <p:nvPr/>
        </p:nvSpPr>
        <p:spPr>
          <a:xfrm>
            <a:off x="760333" y="1735931"/>
            <a:ext cx="4225171" cy="2274689"/>
          </a:xfrm>
          <a:prstGeom prst="roundRect">
            <a:avLst>
              <a:gd name="adj" fmla="val 1433"/>
            </a:avLst>
          </a:prstGeom>
          <a:solidFill>
            <a:srgbClr val="315251"/>
          </a:solidFill>
          <a:ln/>
        </p:spPr>
        <p:txBody>
          <a:bodyPr/>
          <a:lstStyle/>
          <a:p>
            <a:endParaRPr lang="en-US"/>
          </a:p>
        </p:txBody>
      </p:sp>
      <p:sp>
        <p:nvSpPr>
          <p:cNvPr id="4" name="Text 2"/>
          <p:cNvSpPr/>
          <p:nvPr/>
        </p:nvSpPr>
        <p:spPr>
          <a:xfrm>
            <a:off x="977503" y="1953101"/>
            <a:ext cx="2972038"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Quản lý thông tin cá nhân</a:t>
            </a:r>
            <a:endParaRPr lang="en-US" sz="2000" dirty="0"/>
          </a:p>
        </p:txBody>
      </p:sp>
      <p:sp>
        <p:nvSpPr>
          <p:cNvPr id="5" name="Text 3"/>
          <p:cNvSpPr/>
          <p:nvPr/>
        </p:nvSpPr>
        <p:spPr>
          <a:xfrm>
            <a:off x="977503" y="2402800"/>
            <a:ext cx="3790831" cy="104298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Người dùng có thể chỉnh sửa thông tin cá nhân như tên, ngày sinh, địa chỉ và cập nhật thông tin bảo hiểm y tế.</a:t>
            </a:r>
            <a:endParaRPr lang="en-US" sz="1700" dirty="0"/>
          </a:p>
        </p:txBody>
      </p:sp>
      <p:sp>
        <p:nvSpPr>
          <p:cNvPr id="6" name="Shape 4"/>
          <p:cNvSpPr/>
          <p:nvPr/>
        </p:nvSpPr>
        <p:spPr>
          <a:xfrm>
            <a:off x="5202674" y="1735931"/>
            <a:ext cx="4225171" cy="2274689"/>
          </a:xfrm>
          <a:prstGeom prst="roundRect">
            <a:avLst>
              <a:gd name="adj" fmla="val 1433"/>
            </a:avLst>
          </a:prstGeom>
          <a:solidFill>
            <a:srgbClr val="315251"/>
          </a:solidFill>
          <a:ln/>
        </p:spPr>
        <p:txBody>
          <a:bodyPr/>
          <a:lstStyle/>
          <a:p>
            <a:endParaRPr lang="en-US"/>
          </a:p>
        </p:txBody>
      </p:sp>
      <p:sp>
        <p:nvSpPr>
          <p:cNvPr id="7" name="Text 5"/>
          <p:cNvSpPr/>
          <p:nvPr/>
        </p:nvSpPr>
        <p:spPr>
          <a:xfrm>
            <a:off x="5419844" y="1953101"/>
            <a:ext cx="2634139"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Đặt và quản lý lịch hẹn</a:t>
            </a:r>
            <a:endParaRPr lang="en-US" sz="2000" dirty="0"/>
          </a:p>
        </p:txBody>
      </p:sp>
      <p:sp>
        <p:nvSpPr>
          <p:cNvPr id="8" name="Text 6"/>
          <p:cNvSpPr/>
          <p:nvPr/>
        </p:nvSpPr>
        <p:spPr>
          <a:xfrm>
            <a:off x="5419844" y="2402800"/>
            <a:ext cx="3790831" cy="1390650"/>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Cho phép đặt lịch trực tuyến, chọn bác sĩ, chuyên khoa và thời gian phù hợp. Người dùng cũng có thể xem, chỉnh sửa hoặc hủy lịch hẹn.</a:t>
            </a:r>
            <a:endParaRPr lang="en-US" sz="1700" dirty="0"/>
          </a:p>
        </p:txBody>
      </p:sp>
      <p:sp>
        <p:nvSpPr>
          <p:cNvPr id="9" name="Shape 7"/>
          <p:cNvSpPr/>
          <p:nvPr/>
        </p:nvSpPr>
        <p:spPr>
          <a:xfrm>
            <a:off x="9645015" y="1735931"/>
            <a:ext cx="4225171" cy="2274689"/>
          </a:xfrm>
          <a:prstGeom prst="roundRect">
            <a:avLst>
              <a:gd name="adj" fmla="val 1433"/>
            </a:avLst>
          </a:prstGeom>
          <a:solidFill>
            <a:srgbClr val="315251"/>
          </a:solidFill>
          <a:ln/>
        </p:spPr>
        <p:txBody>
          <a:bodyPr/>
          <a:lstStyle/>
          <a:p>
            <a:endParaRPr lang="en-US"/>
          </a:p>
        </p:txBody>
      </p:sp>
      <p:sp>
        <p:nvSpPr>
          <p:cNvPr id="10" name="Text 8"/>
          <p:cNvSpPr/>
          <p:nvPr/>
        </p:nvSpPr>
        <p:spPr>
          <a:xfrm>
            <a:off x="9862185" y="1953101"/>
            <a:ext cx="2727722"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Xem lịch sử khám bệnh</a:t>
            </a:r>
            <a:endParaRPr lang="en-US" sz="2000" dirty="0"/>
          </a:p>
        </p:txBody>
      </p:sp>
      <p:sp>
        <p:nvSpPr>
          <p:cNvPr id="11" name="Text 9"/>
          <p:cNvSpPr/>
          <p:nvPr/>
        </p:nvSpPr>
        <p:spPr>
          <a:xfrm>
            <a:off x="9862185" y="2402800"/>
            <a:ext cx="3790831" cy="104298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Truy cập thông tin các cuộc hẹn trước, đánh giá bác sĩ và theo dõi kết quả khám.</a:t>
            </a:r>
            <a:endParaRPr lang="en-US" sz="1700" dirty="0"/>
          </a:p>
        </p:txBody>
      </p:sp>
      <p:sp>
        <p:nvSpPr>
          <p:cNvPr id="12" name="Shape 10"/>
          <p:cNvSpPr/>
          <p:nvPr/>
        </p:nvSpPr>
        <p:spPr>
          <a:xfrm>
            <a:off x="760333" y="4227790"/>
            <a:ext cx="6446282" cy="3230523"/>
          </a:xfrm>
          <a:prstGeom prst="roundRect">
            <a:avLst>
              <a:gd name="adj" fmla="val 1009"/>
            </a:avLst>
          </a:prstGeom>
          <a:solidFill>
            <a:srgbClr val="315251"/>
          </a:solidFill>
          <a:ln/>
        </p:spPr>
        <p:txBody>
          <a:bodyPr/>
          <a:lstStyle/>
          <a:p>
            <a:endParaRPr lang="en-US"/>
          </a:p>
        </p:txBody>
      </p:sp>
      <p:sp>
        <p:nvSpPr>
          <p:cNvPr id="13" name="Text 11"/>
          <p:cNvSpPr/>
          <p:nvPr/>
        </p:nvSpPr>
        <p:spPr>
          <a:xfrm>
            <a:off x="977503" y="4444960"/>
            <a:ext cx="6011942" cy="695325"/>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Hệ thống gửi thông báo nhắc nhở qua email hoặc tin nhắn về các lịch hẹn sắp tới.</a:t>
            </a:r>
            <a:endParaRPr lang="en-US" sz="1700" dirty="0"/>
          </a:p>
        </p:txBody>
      </p:sp>
      <p:sp>
        <p:nvSpPr>
          <p:cNvPr id="14" name="Shape 12"/>
          <p:cNvSpPr/>
          <p:nvPr/>
        </p:nvSpPr>
        <p:spPr>
          <a:xfrm>
            <a:off x="7423785" y="4227790"/>
            <a:ext cx="6446282" cy="3230523"/>
          </a:xfrm>
          <a:prstGeom prst="roundRect">
            <a:avLst>
              <a:gd name="adj" fmla="val 1009"/>
            </a:avLst>
          </a:prstGeom>
          <a:solidFill>
            <a:srgbClr val="315251"/>
          </a:solidFill>
          <a:ln/>
        </p:spPr>
        <p:txBody>
          <a:bodyPr/>
          <a:lstStyle/>
          <a:p>
            <a:endParaRPr lang="en-US"/>
          </a:p>
        </p:txBody>
      </p:sp>
      <p:sp>
        <p:nvSpPr>
          <p:cNvPr id="15" name="Text 13"/>
          <p:cNvSpPr/>
          <p:nvPr/>
        </p:nvSpPr>
        <p:spPr>
          <a:xfrm>
            <a:off x="7640955" y="4444960"/>
            <a:ext cx="3294698"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Hỗ trợ và bảo mật Tài Khoản</a:t>
            </a:r>
            <a:endParaRPr lang="en-US" sz="2000" dirty="0"/>
          </a:p>
        </p:txBody>
      </p:sp>
      <p:sp>
        <p:nvSpPr>
          <p:cNvPr id="16" name="Text 14"/>
          <p:cNvSpPr/>
          <p:nvPr/>
        </p:nvSpPr>
        <p:spPr>
          <a:xfrm>
            <a:off x="7640955" y="4894659"/>
            <a:ext cx="6011942" cy="695325"/>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Hệ thống gửi email hoặc tin nhắn nhắc lịch hẹn và cập nhật thông tin sức khỏe theo yêu cầu.</a:t>
            </a:r>
            <a:endParaRPr lang="en-US" sz="1700" dirty="0"/>
          </a:p>
        </p:txBody>
      </p:sp>
      <p:sp>
        <p:nvSpPr>
          <p:cNvPr id="17" name="Text 15"/>
          <p:cNvSpPr/>
          <p:nvPr/>
        </p:nvSpPr>
        <p:spPr>
          <a:xfrm>
            <a:off x="7640955" y="5720239"/>
            <a:ext cx="6011942" cy="695325"/>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Chat trực tuyến và email hỗ trợ, cùng tài liệu hướng dẫn sử dụng chi tiết.</a:t>
            </a:r>
            <a:endParaRPr lang="en-US" sz="1700" dirty="0"/>
          </a:p>
        </p:txBody>
      </p:sp>
      <p:sp>
        <p:nvSpPr>
          <p:cNvPr id="18" name="Text 16"/>
          <p:cNvSpPr/>
          <p:nvPr/>
        </p:nvSpPr>
        <p:spPr>
          <a:xfrm>
            <a:off x="7640955" y="6545818"/>
            <a:ext cx="6011942" cy="695325"/>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Đăng nhập an toàn với xác thực hai yếu tố, quản lý mật khẩu và bảo vệ thông tin cá nhân.</a:t>
            </a:r>
            <a:endParaRPr lang="en-US" sz="1700" dirty="0"/>
          </a:p>
        </p:txBody>
      </p:sp>
      <p:pic>
        <p:nvPicPr>
          <p:cNvPr id="20" name="Picture 19">
            <a:extLst>
              <a:ext uri="{FF2B5EF4-FFF2-40B4-BE49-F238E27FC236}">
                <a16:creationId xmlns:a16="http://schemas.microsoft.com/office/drawing/2014/main" id="{C2F2EC50-B673-DA01-D18B-56BC74FE87F8}"/>
              </a:ext>
            </a:extLst>
          </p:cNvPr>
          <p:cNvPicPr>
            <a:picLocks noChangeAspect="1"/>
          </p:cNvPicPr>
          <p:nvPr/>
        </p:nvPicPr>
        <p:blipFill>
          <a:blip r:embed="rId3"/>
          <a:stretch>
            <a:fillRect/>
          </a:stretch>
        </p:blipFill>
        <p:spPr>
          <a:xfrm>
            <a:off x="12667976" y="7717366"/>
            <a:ext cx="1962424" cy="5122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9267" y="628055"/>
            <a:ext cx="8607504" cy="671632"/>
          </a:xfrm>
          <a:prstGeom prst="rect">
            <a:avLst/>
          </a:prstGeom>
          <a:noFill/>
          <a:ln/>
        </p:spPr>
        <p:txBody>
          <a:bodyPr wrap="none" lIns="0" tIns="0" rIns="0" bIns="0" rtlCol="0" anchor="t"/>
          <a:lstStyle/>
          <a:p>
            <a:pPr marL="0" indent="0" algn="l">
              <a:lnSpc>
                <a:spcPts val="5250"/>
              </a:lnSpc>
              <a:buNone/>
            </a:pPr>
            <a:r>
              <a:rPr lang="en-US" sz="4200" dirty="0">
                <a:solidFill>
                  <a:srgbClr val="FFD9BE"/>
                </a:solidFill>
                <a:latin typeface="Quattrocento" pitchFamily="34" charset="0"/>
                <a:ea typeface="Quattrocento" pitchFamily="34" charset="-122"/>
                <a:cs typeface="Quattrocento" pitchFamily="34" charset="-120"/>
              </a:rPr>
              <a:t>Giao diện tổng quát của Bệnh Nhân</a:t>
            </a:r>
            <a:endParaRPr lang="en-US" sz="4200" dirty="0"/>
          </a:p>
        </p:txBody>
      </p:sp>
      <p:pic>
        <p:nvPicPr>
          <p:cNvPr id="3" name="Image 0" descr="preencoded.png"/>
          <p:cNvPicPr>
            <a:picLocks noChangeAspect="1"/>
          </p:cNvPicPr>
          <p:nvPr/>
        </p:nvPicPr>
        <p:blipFill>
          <a:blip r:embed="rId3"/>
          <a:stretch>
            <a:fillRect/>
          </a:stretch>
        </p:blipFill>
        <p:spPr>
          <a:xfrm>
            <a:off x="799268" y="1756411"/>
            <a:ext cx="12256976" cy="5799818"/>
          </a:xfrm>
          <a:prstGeom prst="rect">
            <a:avLst/>
          </a:prstGeom>
        </p:spPr>
      </p:pic>
      <p:pic>
        <p:nvPicPr>
          <p:cNvPr id="5" name="Picture 4">
            <a:extLst>
              <a:ext uri="{FF2B5EF4-FFF2-40B4-BE49-F238E27FC236}">
                <a16:creationId xmlns:a16="http://schemas.microsoft.com/office/drawing/2014/main" id="{F1737A2B-0543-4B6D-1997-152833F5D29A}"/>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37724" y="1735217"/>
            <a:ext cx="892814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Chức năng dành cho Quản Trị Viên</a:t>
            </a:r>
            <a:endParaRPr lang="en-US" sz="4400" dirty="0"/>
          </a:p>
        </p:txBody>
      </p:sp>
      <p:sp>
        <p:nvSpPr>
          <p:cNvPr id="3" name="Text 1"/>
          <p:cNvSpPr/>
          <p:nvPr/>
        </p:nvSpPr>
        <p:spPr>
          <a:xfrm>
            <a:off x="837724" y="3037522"/>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Quản lý thông tin bệnh viện và bác sĩ</a:t>
            </a:r>
            <a:endParaRPr lang="en-US" sz="2200" dirty="0"/>
          </a:p>
        </p:txBody>
      </p:sp>
      <p:sp>
        <p:nvSpPr>
          <p:cNvPr id="4" name="Text 2"/>
          <p:cNvSpPr/>
          <p:nvPr/>
        </p:nvSpPr>
        <p:spPr>
          <a:xfrm>
            <a:off x="837724" y="3980736"/>
            <a:ext cx="2800826"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Thêm, sửa, xóa thông tin bác sĩ, chuyên khoa, lịch làm việc và cập nhật cơ sở vật chất bệnh viện.</a:t>
            </a:r>
            <a:endParaRPr lang="en-US" sz="1850" dirty="0"/>
          </a:p>
        </p:txBody>
      </p:sp>
      <p:sp>
        <p:nvSpPr>
          <p:cNvPr id="5" name="Text 3"/>
          <p:cNvSpPr/>
          <p:nvPr/>
        </p:nvSpPr>
        <p:spPr>
          <a:xfrm>
            <a:off x="4230053" y="3037522"/>
            <a:ext cx="2800826"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Quản lý lịch hẹn</a:t>
            </a:r>
            <a:endParaRPr lang="en-US" sz="2200" dirty="0"/>
          </a:p>
        </p:txBody>
      </p:sp>
      <p:sp>
        <p:nvSpPr>
          <p:cNvPr id="6" name="Text 4"/>
          <p:cNvSpPr/>
          <p:nvPr/>
        </p:nvSpPr>
        <p:spPr>
          <a:xfrm>
            <a:off x="4230053" y="3628787"/>
            <a:ext cx="2800826"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Theo dõi, điều chỉnh lịch hẹn, phân bổ thời gian khám và tối ưu quy trình đặt lịch để giảm thời gian chờ.</a:t>
            </a:r>
            <a:endParaRPr lang="en-US" sz="1850" dirty="0"/>
          </a:p>
        </p:txBody>
      </p:sp>
      <p:sp>
        <p:nvSpPr>
          <p:cNvPr id="7" name="Text 5"/>
          <p:cNvSpPr/>
          <p:nvPr/>
        </p:nvSpPr>
        <p:spPr>
          <a:xfrm>
            <a:off x="7622381" y="3037522"/>
            <a:ext cx="2800826"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Thống kê và Báo cáo</a:t>
            </a:r>
            <a:endParaRPr lang="en-US" sz="2200" dirty="0"/>
          </a:p>
        </p:txBody>
      </p:sp>
      <p:sp>
        <p:nvSpPr>
          <p:cNvPr id="8" name="Text 6"/>
          <p:cNvSpPr/>
          <p:nvPr/>
        </p:nvSpPr>
        <p:spPr>
          <a:xfrm>
            <a:off x="7622381" y="3628787"/>
            <a:ext cx="2800826"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Hỗ trợ phân tích dữ liệu để giúp cơ sở y tế đưa ra quyết định chiến lược về dịch vụ khám bệnh.</a:t>
            </a:r>
            <a:endParaRPr lang="en-US" sz="1850" dirty="0"/>
          </a:p>
        </p:txBody>
      </p:sp>
      <p:sp>
        <p:nvSpPr>
          <p:cNvPr id="9" name="Text 7"/>
          <p:cNvSpPr/>
          <p:nvPr/>
        </p:nvSpPr>
        <p:spPr>
          <a:xfrm>
            <a:off x="11014710" y="3037522"/>
            <a:ext cx="2800826" cy="703898"/>
          </a:xfrm>
          <a:prstGeom prst="rect">
            <a:avLst/>
          </a:prstGeom>
          <a:noFill/>
          <a:ln/>
        </p:spPr>
        <p:txBody>
          <a:bodyPr wrap="squar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Quản lý Tài khoản và Quyền Truy cập</a:t>
            </a:r>
            <a:endParaRPr lang="en-US" sz="2200" dirty="0"/>
          </a:p>
        </p:txBody>
      </p:sp>
      <p:sp>
        <p:nvSpPr>
          <p:cNvPr id="10" name="Text 8"/>
          <p:cNvSpPr/>
          <p:nvPr/>
        </p:nvSpPr>
        <p:spPr>
          <a:xfrm>
            <a:off x="11014710" y="3980736"/>
            <a:ext cx="2800826" cy="229814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 Đảm bảo rằng chỉ những người có thẩm quyền mới có thể truy cập vào các thông tin nhạy cảm và chức năng quan trọng của hệ thống.</a:t>
            </a:r>
            <a:endParaRPr lang="en-US" sz="1850" dirty="0"/>
          </a:p>
        </p:txBody>
      </p:sp>
      <p:pic>
        <p:nvPicPr>
          <p:cNvPr id="12" name="Picture 11">
            <a:extLst>
              <a:ext uri="{FF2B5EF4-FFF2-40B4-BE49-F238E27FC236}">
                <a16:creationId xmlns:a16="http://schemas.microsoft.com/office/drawing/2014/main" id="{DD6620A1-F134-021C-28A9-C41CA0755D60}"/>
              </a:ext>
            </a:extLst>
          </p:cNvPr>
          <p:cNvPicPr>
            <a:picLocks noChangeAspect="1"/>
          </p:cNvPicPr>
          <p:nvPr/>
        </p:nvPicPr>
        <p:blipFill>
          <a:blip r:embed="rId3"/>
          <a:stretch>
            <a:fillRect/>
          </a:stretch>
        </p:blipFill>
        <p:spPr>
          <a:xfrm>
            <a:off x="12667976" y="7717366"/>
            <a:ext cx="1962424" cy="51223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15102" y="640437"/>
            <a:ext cx="9420225" cy="684967"/>
          </a:xfrm>
          <a:prstGeom prst="rect">
            <a:avLst/>
          </a:prstGeom>
          <a:noFill/>
          <a:ln/>
        </p:spPr>
        <p:txBody>
          <a:bodyPr wrap="none" lIns="0" tIns="0" rIns="0" bIns="0" rtlCol="0" anchor="t"/>
          <a:lstStyle/>
          <a:p>
            <a:pPr marL="0" indent="0" algn="l">
              <a:lnSpc>
                <a:spcPts val="5350"/>
              </a:lnSpc>
              <a:buNone/>
            </a:pPr>
            <a:r>
              <a:rPr lang="en-US" sz="4300" dirty="0">
                <a:solidFill>
                  <a:srgbClr val="FFD9BE"/>
                </a:solidFill>
                <a:latin typeface="Quattrocento" pitchFamily="34" charset="0"/>
                <a:ea typeface="Quattrocento" pitchFamily="34" charset="-122"/>
                <a:cs typeface="Quattrocento" pitchFamily="34" charset="-120"/>
              </a:rPr>
              <a:t>Giao diện tổng quát của Quản Trị Viên</a:t>
            </a:r>
            <a:endParaRPr lang="en-US" sz="4300" dirty="0"/>
          </a:p>
        </p:txBody>
      </p:sp>
      <p:pic>
        <p:nvPicPr>
          <p:cNvPr id="3" name="Image 0" descr="preencoded.png"/>
          <p:cNvPicPr>
            <a:picLocks noChangeAspect="1"/>
          </p:cNvPicPr>
          <p:nvPr/>
        </p:nvPicPr>
        <p:blipFill>
          <a:blip r:embed="rId3"/>
          <a:stretch>
            <a:fillRect/>
          </a:stretch>
        </p:blipFill>
        <p:spPr>
          <a:xfrm>
            <a:off x="815102" y="1791176"/>
            <a:ext cx="12738852" cy="5858182"/>
          </a:xfrm>
          <a:prstGeom prst="rect">
            <a:avLst/>
          </a:prstGeom>
        </p:spPr>
      </p:pic>
      <p:pic>
        <p:nvPicPr>
          <p:cNvPr id="5" name="Picture 4">
            <a:extLst>
              <a:ext uri="{FF2B5EF4-FFF2-40B4-BE49-F238E27FC236}">
                <a16:creationId xmlns:a16="http://schemas.microsoft.com/office/drawing/2014/main" id="{EDBED878-BE40-ED62-4A3D-E1CE6F9530F1}"/>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2102" y="828556"/>
            <a:ext cx="5094684" cy="522803"/>
          </a:xfrm>
          <a:prstGeom prst="rect">
            <a:avLst/>
          </a:prstGeom>
          <a:noFill/>
          <a:ln/>
        </p:spPr>
        <p:txBody>
          <a:bodyPr wrap="none" lIns="0" tIns="0" rIns="0" bIns="0" rtlCol="0" anchor="t"/>
          <a:lstStyle/>
          <a:p>
            <a:pPr marL="0" indent="0" algn="l">
              <a:lnSpc>
                <a:spcPts val="4100"/>
              </a:lnSpc>
              <a:buNone/>
            </a:pPr>
            <a:r>
              <a:rPr lang="en-US" sz="3250" dirty="0">
                <a:solidFill>
                  <a:srgbClr val="FFD9BE"/>
                </a:solidFill>
                <a:latin typeface="Quattrocento" pitchFamily="34" charset="0"/>
                <a:ea typeface="Quattrocento" pitchFamily="34" charset="-122"/>
                <a:cs typeface="Quattrocento" pitchFamily="34" charset="-120"/>
              </a:rPr>
              <a:t>Chức năng dành cho bác sĩ</a:t>
            </a:r>
            <a:endParaRPr lang="en-US" sz="3250" dirty="0"/>
          </a:p>
        </p:txBody>
      </p:sp>
      <p:pic>
        <p:nvPicPr>
          <p:cNvPr id="4" name="Image 1" descr="preencoded.png"/>
          <p:cNvPicPr>
            <a:picLocks noChangeAspect="1"/>
          </p:cNvPicPr>
          <p:nvPr/>
        </p:nvPicPr>
        <p:blipFill>
          <a:blip r:embed="rId4"/>
          <a:stretch>
            <a:fillRect/>
          </a:stretch>
        </p:blipFill>
        <p:spPr>
          <a:xfrm>
            <a:off x="622102" y="1617940"/>
            <a:ext cx="888683" cy="1291828"/>
          </a:xfrm>
          <a:prstGeom prst="rect">
            <a:avLst/>
          </a:prstGeom>
        </p:spPr>
      </p:pic>
      <p:sp>
        <p:nvSpPr>
          <p:cNvPr id="5" name="Text 1"/>
          <p:cNvSpPr/>
          <p:nvPr/>
        </p:nvSpPr>
        <p:spPr>
          <a:xfrm>
            <a:off x="1777365" y="1795582"/>
            <a:ext cx="2100858" cy="261342"/>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Quản lý hồ sơ cá nhân</a:t>
            </a:r>
            <a:endParaRPr lang="en-US" sz="1600" dirty="0"/>
          </a:p>
        </p:txBody>
      </p:sp>
      <p:sp>
        <p:nvSpPr>
          <p:cNvPr id="6" name="Text 2"/>
          <p:cNvSpPr/>
          <p:nvPr/>
        </p:nvSpPr>
        <p:spPr>
          <a:xfrm>
            <a:off x="1777365" y="2163485"/>
            <a:ext cx="6744533" cy="568643"/>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Xem và chỉnh sửa thông tin cá nhân, cập nhật lịch làm việc để hiển thị thời gian khám khả dụng.</a:t>
            </a:r>
            <a:endParaRPr lang="en-US" sz="1350" dirty="0"/>
          </a:p>
        </p:txBody>
      </p:sp>
      <p:pic>
        <p:nvPicPr>
          <p:cNvPr id="7" name="Image 2" descr="preencoded.png"/>
          <p:cNvPicPr>
            <a:picLocks noChangeAspect="1"/>
          </p:cNvPicPr>
          <p:nvPr/>
        </p:nvPicPr>
        <p:blipFill>
          <a:blip r:embed="rId5"/>
          <a:stretch>
            <a:fillRect/>
          </a:stretch>
        </p:blipFill>
        <p:spPr>
          <a:xfrm>
            <a:off x="622102" y="2909768"/>
            <a:ext cx="888683" cy="1066443"/>
          </a:xfrm>
          <a:prstGeom prst="rect">
            <a:avLst/>
          </a:prstGeom>
        </p:spPr>
      </p:pic>
      <p:sp>
        <p:nvSpPr>
          <p:cNvPr id="8" name="Text 3"/>
          <p:cNvSpPr/>
          <p:nvPr/>
        </p:nvSpPr>
        <p:spPr>
          <a:xfrm>
            <a:off x="1777365" y="3087410"/>
            <a:ext cx="2784277" cy="261342"/>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Tiếp nhận và quản lý lịch hẹn</a:t>
            </a:r>
            <a:endParaRPr lang="en-US" sz="1600" dirty="0"/>
          </a:p>
        </p:txBody>
      </p:sp>
      <p:sp>
        <p:nvSpPr>
          <p:cNvPr id="9" name="Text 4"/>
          <p:cNvSpPr/>
          <p:nvPr/>
        </p:nvSpPr>
        <p:spPr>
          <a:xfrm>
            <a:off x="1777365" y="3455313"/>
            <a:ext cx="6744533" cy="284321"/>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Xem danh sách lịch khám, xác nhận, từ chối hoặc thay đổi lịch hẹn khi cần.</a:t>
            </a:r>
            <a:endParaRPr lang="en-US" sz="1350" dirty="0"/>
          </a:p>
        </p:txBody>
      </p:sp>
      <p:pic>
        <p:nvPicPr>
          <p:cNvPr id="10" name="Image 3" descr="preencoded.png"/>
          <p:cNvPicPr>
            <a:picLocks noChangeAspect="1"/>
          </p:cNvPicPr>
          <p:nvPr/>
        </p:nvPicPr>
        <p:blipFill>
          <a:blip r:embed="rId6"/>
          <a:stretch>
            <a:fillRect/>
          </a:stretch>
        </p:blipFill>
        <p:spPr>
          <a:xfrm>
            <a:off x="622102" y="3976211"/>
            <a:ext cx="888683" cy="1291828"/>
          </a:xfrm>
          <a:prstGeom prst="rect">
            <a:avLst/>
          </a:prstGeom>
        </p:spPr>
      </p:pic>
      <p:sp>
        <p:nvSpPr>
          <p:cNvPr id="11" name="Text 5"/>
          <p:cNvSpPr/>
          <p:nvPr/>
        </p:nvSpPr>
        <p:spPr>
          <a:xfrm>
            <a:off x="1777365" y="4153853"/>
            <a:ext cx="2658070" cy="261342"/>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Khám bệnh và nhập kết quả</a:t>
            </a:r>
            <a:endParaRPr lang="en-US" sz="1600" dirty="0"/>
          </a:p>
        </p:txBody>
      </p:sp>
      <p:sp>
        <p:nvSpPr>
          <p:cNvPr id="12" name="Text 6"/>
          <p:cNvSpPr/>
          <p:nvPr/>
        </p:nvSpPr>
        <p:spPr>
          <a:xfrm>
            <a:off x="1777365" y="4521756"/>
            <a:ext cx="6744533" cy="568643"/>
          </a:xfrm>
          <a:prstGeom prst="rect">
            <a:avLst/>
          </a:prstGeom>
          <a:noFill/>
          <a:ln/>
        </p:spPr>
        <p:txBody>
          <a:bodyPr wrap="squar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Cho phép bác sĩ nhập kết quả khám bệnh, chẩn đoán, toa thuốc và hướng dẫn điều trị cho từng cuộc hẹn.</a:t>
            </a:r>
            <a:endParaRPr lang="en-US" sz="1350" dirty="0"/>
          </a:p>
        </p:txBody>
      </p:sp>
      <p:pic>
        <p:nvPicPr>
          <p:cNvPr id="13" name="Image 4" descr="preencoded.png"/>
          <p:cNvPicPr>
            <a:picLocks noChangeAspect="1"/>
          </p:cNvPicPr>
          <p:nvPr/>
        </p:nvPicPr>
        <p:blipFill>
          <a:blip r:embed="rId7"/>
          <a:stretch>
            <a:fillRect/>
          </a:stretch>
        </p:blipFill>
        <p:spPr>
          <a:xfrm>
            <a:off x="622102" y="5268039"/>
            <a:ext cx="888683" cy="1066443"/>
          </a:xfrm>
          <a:prstGeom prst="rect">
            <a:avLst/>
          </a:prstGeom>
        </p:spPr>
      </p:pic>
      <p:sp>
        <p:nvSpPr>
          <p:cNvPr id="14" name="Text 7"/>
          <p:cNvSpPr/>
          <p:nvPr/>
        </p:nvSpPr>
        <p:spPr>
          <a:xfrm>
            <a:off x="1777365" y="5445681"/>
            <a:ext cx="3521512" cy="261342"/>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Tương tác và Giao tiếp với bệnh nhân</a:t>
            </a:r>
            <a:endParaRPr lang="en-US" sz="1600" dirty="0"/>
          </a:p>
        </p:txBody>
      </p:sp>
      <p:sp>
        <p:nvSpPr>
          <p:cNvPr id="15" name="Text 8"/>
          <p:cNvSpPr/>
          <p:nvPr/>
        </p:nvSpPr>
        <p:spPr>
          <a:xfrm>
            <a:off x="1777365" y="5813584"/>
            <a:ext cx="6744533" cy="284321"/>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Bác sĩ có thể gửi thông báo về những thay đổi lịch hoặc lời khuyên sau khi khám.</a:t>
            </a:r>
            <a:endParaRPr lang="en-US" sz="1350" dirty="0"/>
          </a:p>
        </p:txBody>
      </p:sp>
      <p:pic>
        <p:nvPicPr>
          <p:cNvPr id="16" name="Image 5" descr="preencoded.png"/>
          <p:cNvPicPr>
            <a:picLocks noChangeAspect="1"/>
          </p:cNvPicPr>
          <p:nvPr/>
        </p:nvPicPr>
        <p:blipFill>
          <a:blip r:embed="rId8"/>
          <a:stretch>
            <a:fillRect/>
          </a:stretch>
        </p:blipFill>
        <p:spPr>
          <a:xfrm>
            <a:off x="622102" y="6334482"/>
            <a:ext cx="888683" cy="1066443"/>
          </a:xfrm>
          <a:prstGeom prst="rect">
            <a:avLst/>
          </a:prstGeom>
        </p:spPr>
      </p:pic>
      <p:sp>
        <p:nvSpPr>
          <p:cNvPr id="17" name="Text 9"/>
          <p:cNvSpPr/>
          <p:nvPr/>
        </p:nvSpPr>
        <p:spPr>
          <a:xfrm>
            <a:off x="1777365" y="6512123"/>
            <a:ext cx="2286476" cy="261342"/>
          </a:xfrm>
          <a:prstGeom prst="rect">
            <a:avLst/>
          </a:prstGeom>
          <a:noFill/>
          <a:ln/>
        </p:spPr>
        <p:txBody>
          <a:bodyPr wrap="none" lIns="0" tIns="0" rIns="0" bIns="0" rtlCol="0" anchor="t"/>
          <a:lstStyle/>
          <a:p>
            <a:pPr marL="0" indent="0" algn="l">
              <a:lnSpc>
                <a:spcPts val="2050"/>
              </a:lnSpc>
              <a:buNone/>
            </a:pPr>
            <a:r>
              <a:rPr lang="en-US" sz="1600" dirty="0">
                <a:solidFill>
                  <a:srgbClr val="F9EEE7"/>
                </a:solidFill>
                <a:latin typeface="Quattrocento" pitchFamily="34" charset="0"/>
                <a:ea typeface="Quattrocento" pitchFamily="34" charset="-122"/>
                <a:cs typeface="Quattrocento" pitchFamily="34" charset="-120"/>
              </a:rPr>
              <a:t>Bảo mật và Trách nhiệm</a:t>
            </a:r>
            <a:endParaRPr lang="en-US" sz="1600" dirty="0"/>
          </a:p>
        </p:txBody>
      </p:sp>
      <p:sp>
        <p:nvSpPr>
          <p:cNvPr id="18" name="Text 10"/>
          <p:cNvSpPr/>
          <p:nvPr/>
        </p:nvSpPr>
        <p:spPr>
          <a:xfrm>
            <a:off x="1777365" y="6880027"/>
            <a:ext cx="6744533" cy="284321"/>
          </a:xfrm>
          <a:prstGeom prst="rect">
            <a:avLst/>
          </a:prstGeom>
          <a:noFill/>
          <a:ln/>
        </p:spPr>
        <p:txBody>
          <a:bodyPr wrap="none" lIns="0" tIns="0" rIns="0" bIns="0" rtlCol="0" anchor="t"/>
          <a:lstStyle/>
          <a:p>
            <a:pPr marL="0" indent="0" algn="l">
              <a:lnSpc>
                <a:spcPts val="2200"/>
              </a:lnSpc>
              <a:buNone/>
            </a:pPr>
            <a:r>
              <a:rPr lang="en-US" sz="1350" dirty="0">
                <a:solidFill>
                  <a:srgbClr val="F9EEE7"/>
                </a:solidFill>
                <a:latin typeface="Quattrocento" pitchFamily="34" charset="0"/>
                <a:ea typeface="Quattrocento" pitchFamily="34" charset="-122"/>
                <a:cs typeface="Quattrocento" pitchFamily="34" charset="-120"/>
              </a:rPr>
              <a:t>Bảo đảm rằng chỉ có bác sĩ mới có thể truy cập dữ liệu bệnh nhân mà họ khám.</a:t>
            </a:r>
            <a:endParaRPr lang="en-US" sz="13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7724" y="1396127"/>
            <a:ext cx="7671911"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Giao diện tổng quát của Bác Sĩ</a:t>
            </a:r>
            <a:endParaRPr lang="en-US" sz="4400" dirty="0"/>
          </a:p>
        </p:txBody>
      </p:sp>
      <p:pic>
        <p:nvPicPr>
          <p:cNvPr id="3" name="Image 0" descr="preencoded.png"/>
          <p:cNvPicPr>
            <a:picLocks noChangeAspect="1"/>
          </p:cNvPicPr>
          <p:nvPr/>
        </p:nvPicPr>
        <p:blipFill>
          <a:blip r:embed="rId3"/>
          <a:stretch>
            <a:fillRect/>
          </a:stretch>
        </p:blipFill>
        <p:spPr>
          <a:xfrm>
            <a:off x="837724" y="2578894"/>
            <a:ext cx="12954952" cy="4254460"/>
          </a:xfrm>
          <a:prstGeom prst="rect">
            <a:avLst/>
          </a:prstGeom>
        </p:spPr>
      </p:pic>
      <p:pic>
        <p:nvPicPr>
          <p:cNvPr id="5" name="Picture 4">
            <a:extLst>
              <a:ext uri="{FF2B5EF4-FFF2-40B4-BE49-F238E27FC236}">
                <a16:creationId xmlns:a16="http://schemas.microsoft.com/office/drawing/2014/main" id="{8F469A87-1862-2F5F-AD3B-F0583DF5B69F}"/>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672483"/>
            <a:ext cx="7556897"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Kết quả đạt được trong dự án</a:t>
            </a:r>
            <a:endParaRPr lang="en-US" sz="4400" dirty="0"/>
          </a:p>
        </p:txBody>
      </p:sp>
      <p:sp>
        <p:nvSpPr>
          <p:cNvPr id="4" name="Shape 1"/>
          <p:cNvSpPr/>
          <p:nvPr/>
        </p:nvSpPr>
        <p:spPr>
          <a:xfrm>
            <a:off x="837724" y="4735473"/>
            <a:ext cx="538520" cy="538520"/>
          </a:xfrm>
          <a:prstGeom prst="roundRect">
            <a:avLst>
              <a:gd name="adj" fmla="val 6668"/>
            </a:avLst>
          </a:prstGeom>
          <a:solidFill>
            <a:srgbClr val="315251"/>
          </a:solidFill>
          <a:ln/>
        </p:spPr>
        <p:txBody>
          <a:bodyPr/>
          <a:lstStyle/>
          <a:p>
            <a:endParaRPr lang="en-US"/>
          </a:p>
        </p:txBody>
      </p:sp>
      <p:sp>
        <p:nvSpPr>
          <p:cNvPr id="5" name="Text 2"/>
          <p:cNvSpPr/>
          <p:nvPr/>
        </p:nvSpPr>
        <p:spPr>
          <a:xfrm>
            <a:off x="1615559" y="4817745"/>
            <a:ext cx="3222069"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Hiểu rõ yêu cầu hệ thống</a:t>
            </a:r>
            <a:endParaRPr lang="en-US" sz="2200" dirty="0"/>
          </a:p>
        </p:txBody>
      </p:sp>
      <p:sp>
        <p:nvSpPr>
          <p:cNvPr id="6" name="Text 3"/>
          <p:cNvSpPr/>
          <p:nvPr/>
        </p:nvSpPr>
        <p:spPr>
          <a:xfrm>
            <a:off x="1615559" y="5313283"/>
            <a:ext cx="334101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Khảo sát và thu thập yêu cầu từ bệnh nhân, bác sĩ và nhân viên y tế để xây dựng hệ thống phù hợp.</a:t>
            </a:r>
            <a:endParaRPr lang="en-US" sz="1850" dirty="0"/>
          </a:p>
        </p:txBody>
      </p:sp>
      <p:sp>
        <p:nvSpPr>
          <p:cNvPr id="7" name="Shape 4"/>
          <p:cNvSpPr/>
          <p:nvPr/>
        </p:nvSpPr>
        <p:spPr>
          <a:xfrm>
            <a:off x="5255776" y="4735473"/>
            <a:ext cx="538520" cy="538520"/>
          </a:xfrm>
          <a:prstGeom prst="roundRect">
            <a:avLst>
              <a:gd name="adj" fmla="val 6668"/>
            </a:avLst>
          </a:prstGeom>
          <a:solidFill>
            <a:srgbClr val="315251"/>
          </a:solidFill>
          <a:ln/>
        </p:spPr>
        <p:txBody>
          <a:bodyPr/>
          <a:lstStyle/>
          <a:p>
            <a:endParaRPr lang="en-US"/>
          </a:p>
        </p:txBody>
      </p:sp>
      <p:sp>
        <p:nvSpPr>
          <p:cNvPr id="8" name="Text 5"/>
          <p:cNvSpPr/>
          <p:nvPr/>
        </p:nvSpPr>
        <p:spPr>
          <a:xfrm>
            <a:off x="6033611" y="4817745"/>
            <a:ext cx="3341013"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Thiết kế kiến trúc và mô hình dữ liệu</a:t>
            </a:r>
            <a:endParaRPr lang="en-US" sz="2200" dirty="0"/>
          </a:p>
        </p:txBody>
      </p:sp>
      <p:sp>
        <p:nvSpPr>
          <p:cNvPr id="9" name="Text 6"/>
          <p:cNvSpPr/>
          <p:nvPr/>
        </p:nvSpPr>
        <p:spPr>
          <a:xfrm>
            <a:off x="6033611" y="5665232"/>
            <a:ext cx="334101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Áp dụng thiết kế hướng đối tượng và xây dựng cơ sở dữ liệu hợp lý, dễ bảo trì và mở rộng.</a:t>
            </a:r>
            <a:endParaRPr lang="en-US" sz="1850" dirty="0"/>
          </a:p>
        </p:txBody>
      </p:sp>
      <p:sp>
        <p:nvSpPr>
          <p:cNvPr id="10" name="Shape 7"/>
          <p:cNvSpPr/>
          <p:nvPr/>
        </p:nvSpPr>
        <p:spPr>
          <a:xfrm>
            <a:off x="9673828" y="4735473"/>
            <a:ext cx="538520" cy="538520"/>
          </a:xfrm>
          <a:prstGeom prst="roundRect">
            <a:avLst>
              <a:gd name="adj" fmla="val 6668"/>
            </a:avLst>
          </a:prstGeom>
          <a:solidFill>
            <a:srgbClr val="315251"/>
          </a:solidFill>
          <a:ln/>
        </p:spPr>
        <p:txBody>
          <a:bodyPr/>
          <a:lstStyle/>
          <a:p>
            <a:endParaRPr lang="en-US"/>
          </a:p>
        </p:txBody>
      </p:sp>
      <p:sp>
        <p:nvSpPr>
          <p:cNvPr id="11" name="Text 8"/>
          <p:cNvSpPr/>
          <p:nvPr/>
        </p:nvSpPr>
        <p:spPr>
          <a:xfrm>
            <a:off x="10451663" y="4817745"/>
            <a:ext cx="3341013" cy="1055846"/>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Giao diện thân thiện và tích hợp chức năng quản lý</a:t>
            </a:r>
            <a:endParaRPr lang="en-US" sz="2200" dirty="0"/>
          </a:p>
        </p:txBody>
      </p:sp>
      <p:sp>
        <p:nvSpPr>
          <p:cNvPr id="12" name="Text 9"/>
          <p:cNvSpPr/>
          <p:nvPr/>
        </p:nvSpPr>
        <p:spPr>
          <a:xfrm>
            <a:off x="10451663" y="6017181"/>
            <a:ext cx="334101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Giao diện đơn giản, trực quan cùng các chức năng đặt lịch, quản lý hồ sơ và thời gian làm việc hiệu quả.</a:t>
            </a:r>
            <a:endParaRPr lang="en-US" sz="1850" dirty="0"/>
          </a:p>
        </p:txBody>
      </p:sp>
      <p:pic>
        <p:nvPicPr>
          <p:cNvPr id="13" name="Picture 12">
            <a:extLst>
              <a:ext uri="{FF2B5EF4-FFF2-40B4-BE49-F238E27FC236}">
                <a16:creationId xmlns:a16="http://schemas.microsoft.com/office/drawing/2014/main" id="{A6257F8F-F06A-BE8B-AB70-B952C1F5D04B}"/>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76356"/>
            <a:ext cx="11231880"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Lợi Ích Hệ Thống Đặt Lịch Khám Trực Tuyến</a:t>
            </a:r>
            <a:endParaRPr lang="en-US" sz="4400" dirty="0"/>
          </a:p>
        </p:txBody>
      </p:sp>
      <p:sp>
        <p:nvSpPr>
          <p:cNvPr id="3" name="Text 1"/>
          <p:cNvSpPr/>
          <p:nvPr/>
        </p:nvSpPr>
        <p:spPr>
          <a:xfrm>
            <a:off x="837724" y="357866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Đối với bệnh nhân</a:t>
            </a:r>
            <a:endParaRPr lang="en-US" sz="2200" dirty="0"/>
          </a:p>
        </p:txBody>
      </p:sp>
      <p:sp>
        <p:nvSpPr>
          <p:cNvPr id="4" name="Text 2"/>
          <p:cNvSpPr/>
          <p:nvPr/>
        </p:nvSpPr>
        <p:spPr>
          <a:xfrm>
            <a:off x="837724" y="4169926"/>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Chủ động chọn thời gian khám, giảm chờ đợi và mệt mỏi.</a:t>
            </a:r>
            <a:endParaRPr lang="en-US" sz="1850" dirty="0"/>
          </a:p>
        </p:txBody>
      </p:sp>
      <p:sp>
        <p:nvSpPr>
          <p:cNvPr id="5" name="Text 3"/>
          <p:cNvSpPr/>
          <p:nvPr/>
        </p:nvSpPr>
        <p:spPr>
          <a:xfrm>
            <a:off x="837724" y="501967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Tra cứu thông tin bác sĩ, lịch làm việc minh bạch.</a:t>
            </a:r>
            <a:endParaRPr lang="en-US" sz="1850" dirty="0"/>
          </a:p>
        </p:txBody>
      </p:sp>
      <p:sp>
        <p:nvSpPr>
          <p:cNvPr id="6" name="Text 4"/>
          <p:cNvSpPr/>
          <p:nvPr/>
        </p:nvSpPr>
        <p:spPr>
          <a:xfrm>
            <a:off x="837724" y="548640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Nhận thông báo nhắc lịch qua email/SMS.</a:t>
            </a:r>
            <a:endParaRPr lang="en-US" sz="1850" dirty="0"/>
          </a:p>
        </p:txBody>
      </p:sp>
      <p:sp>
        <p:nvSpPr>
          <p:cNvPr id="7" name="Text 5"/>
          <p:cNvSpPr/>
          <p:nvPr/>
        </p:nvSpPr>
        <p:spPr>
          <a:xfrm>
            <a:off x="7614761" y="3578662"/>
            <a:ext cx="3711178"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Đối với bác sĩ và quản trị viên</a:t>
            </a:r>
            <a:endParaRPr lang="en-US" sz="2200" dirty="0"/>
          </a:p>
        </p:txBody>
      </p:sp>
      <p:sp>
        <p:nvSpPr>
          <p:cNvPr id="8" name="Text 6"/>
          <p:cNvSpPr/>
          <p:nvPr/>
        </p:nvSpPr>
        <p:spPr>
          <a:xfrm>
            <a:off x="7614761" y="416992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Biết trước lịch làm việc, chuẩn bị hồ sơ bệnh nhân.</a:t>
            </a:r>
            <a:endParaRPr lang="en-US" sz="1850" dirty="0"/>
          </a:p>
        </p:txBody>
      </p:sp>
      <p:sp>
        <p:nvSpPr>
          <p:cNvPr id="9" name="Text 7"/>
          <p:cNvSpPr/>
          <p:nvPr/>
        </p:nvSpPr>
        <p:spPr>
          <a:xfrm>
            <a:off x="7614761" y="463665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Tối ưu thời gian khám, giảm quá tải.</a:t>
            </a:r>
            <a:endParaRPr lang="en-US" sz="1850" dirty="0"/>
          </a:p>
        </p:txBody>
      </p:sp>
      <p:sp>
        <p:nvSpPr>
          <p:cNvPr id="10" name="Text 8"/>
          <p:cNvSpPr/>
          <p:nvPr/>
        </p:nvSpPr>
        <p:spPr>
          <a:xfrm>
            <a:off x="7614761" y="510337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Hệ thống hóa quy trình, giảm sai sót hành chính.</a:t>
            </a:r>
            <a:endParaRPr lang="en-US" sz="1850" dirty="0"/>
          </a:p>
        </p:txBody>
      </p:sp>
      <p:pic>
        <p:nvPicPr>
          <p:cNvPr id="11" name="Picture 10">
            <a:extLst>
              <a:ext uri="{FF2B5EF4-FFF2-40B4-BE49-F238E27FC236}">
                <a16:creationId xmlns:a16="http://schemas.microsoft.com/office/drawing/2014/main" id="{D0A76948-ABA7-B75E-CB0F-002D8BE4B13E}"/>
              </a:ext>
            </a:extLst>
          </p:cNvPr>
          <p:cNvPicPr>
            <a:picLocks noChangeAspect="1"/>
          </p:cNvPicPr>
          <p:nvPr/>
        </p:nvPicPr>
        <p:blipFill>
          <a:blip r:embed="rId3"/>
          <a:stretch>
            <a:fillRect/>
          </a:stretch>
        </p:blipFill>
        <p:spPr>
          <a:xfrm>
            <a:off x="12667976" y="7717366"/>
            <a:ext cx="1962424" cy="390580"/>
          </a:xfrm>
          <a:prstGeom prst="rect">
            <a:avLst/>
          </a:prstGeom>
        </p:spPr>
      </p:pic>
      <p:pic>
        <p:nvPicPr>
          <p:cNvPr id="12" name="Picture 11">
            <a:extLst>
              <a:ext uri="{FF2B5EF4-FFF2-40B4-BE49-F238E27FC236}">
                <a16:creationId xmlns:a16="http://schemas.microsoft.com/office/drawing/2014/main" id="{5877F9C9-0D5B-676E-88A4-EF3F3A4D81D8}"/>
              </a:ext>
            </a:extLst>
          </p:cNvPr>
          <p:cNvPicPr>
            <a:picLocks noChangeAspect="1"/>
          </p:cNvPicPr>
          <p:nvPr/>
        </p:nvPicPr>
        <p:blipFill>
          <a:blip r:embed="rId3"/>
          <a:stretch>
            <a:fillRect/>
          </a:stretch>
        </p:blipFill>
        <p:spPr>
          <a:xfrm>
            <a:off x="12667976" y="7717366"/>
            <a:ext cx="1962424" cy="51223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37724" y="2186583"/>
            <a:ext cx="10249019"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Hướng phát triển tương lai của hệ thống</a:t>
            </a:r>
            <a:endParaRPr lang="en-US" sz="4400" dirty="0"/>
          </a:p>
        </p:txBody>
      </p:sp>
      <p:sp>
        <p:nvSpPr>
          <p:cNvPr id="3" name="Text 1"/>
          <p:cNvSpPr/>
          <p:nvPr/>
        </p:nvSpPr>
        <p:spPr>
          <a:xfrm>
            <a:off x="837724" y="3488888"/>
            <a:ext cx="4261366"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Nâng cao trải nghiệm người dùng</a:t>
            </a:r>
            <a:endParaRPr lang="en-US" sz="2200" dirty="0"/>
          </a:p>
        </p:txBody>
      </p:sp>
      <p:sp>
        <p:nvSpPr>
          <p:cNvPr id="4" name="Text 2"/>
          <p:cNvSpPr/>
          <p:nvPr/>
        </p:nvSpPr>
        <p:spPr>
          <a:xfrm>
            <a:off x="837724" y="4080153"/>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Tối ưu giao diện di động, bổ sung thông báo tự động và cải thiện tốc độ xử lý.</a:t>
            </a:r>
            <a:endParaRPr lang="en-US" sz="1850" dirty="0"/>
          </a:p>
        </p:txBody>
      </p:sp>
      <p:sp>
        <p:nvSpPr>
          <p:cNvPr id="5" name="Text 3"/>
          <p:cNvSpPr/>
          <p:nvPr/>
        </p:nvSpPr>
        <p:spPr>
          <a:xfrm>
            <a:off x="837724" y="5061585"/>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Tích hợp thanh toán trực tuyến và hệ thống nhắc lịch thông minh.</a:t>
            </a:r>
            <a:endParaRPr lang="en-US" sz="1850" dirty="0"/>
          </a:p>
        </p:txBody>
      </p:sp>
      <p:sp>
        <p:nvSpPr>
          <p:cNvPr id="6" name="Text 4"/>
          <p:cNvSpPr/>
          <p:nvPr/>
        </p:nvSpPr>
        <p:spPr>
          <a:xfrm>
            <a:off x="7614761" y="3488888"/>
            <a:ext cx="3852267"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Mở rộng tính năng và bảo mật</a:t>
            </a:r>
            <a:endParaRPr lang="en-US" sz="2200" dirty="0"/>
          </a:p>
        </p:txBody>
      </p:sp>
      <p:sp>
        <p:nvSpPr>
          <p:cNvPr id="7" name="Text 5"/>
          <p:cNvSpPr/>
          <p:nvPr/>
        </p:nvSpPr>
        <p:spPr>
          <a:xfrm>
            <a:off x="7614761" y="4080153"/>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Phân tích dữ liệu nâng cao, kết nối với hệ thống bệnh án điện tử và tăng cường bảo mật tuân thủ pháp lý.</a:t>
            </a:r>
            <a:endParaRPr lang="en-US" sz="1850" dirty="0"/>
          </a:p>
        </p:txBody>
      </p:sp>
      <p:sp>
        <p:nvSpPr>
          <p:cNvPr id="8" name="Text 6"/>
          <p:cNvSpPr/>
          <p:nvPr/>
        </p:nvSpPr>
        <p:spPr>
          <a:xfrm>
            <a:off x="7614761" y="5061585"/>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Hướng tới hệ thống linh hoạt, hiệu quả phù hợp với cơ sở y tế hiện đại.</a:t>
            </a:r>
            <a:endParaRPr lang="en-US" sz="1850" dirty="0"/>
          </a:p>
        </p:txBody>
      </p:sp>
      <p:pic>
        <p:nvPicPr>
          <p:cNvPr id="9" name="Picture 8">
            <a:extLst>
              <a:ext uri="{FF2B5EF4-FFF2-40B4-BE49-F238E27FC236}">
                <a16:creationId xmlns:a16="http://schemas.microsoft.com/office/drawing/2014/main" id="{41FB1B5A-57DB-477F-D8A1-92D265575459}"/>
              </a:ext>
            </a:extLst>
          </p:cNvPr>
          <p:cNvPicPr>
            <a:picLocks noChangeAspect="1"/>
          </p:cNvPicPr>
          <p:nvPr/>
        </p:nvPicPr>
        <p:blipFill>
          <a:blip r:embed="rId3"/>
          <a:stretch>
            <a:fillRect/>
          </a:stretch>
        </p:blipFill>
        <p:spPr>
          <a:xfrm>
            <a:off x="12667976" y="7717366"/>
            <a:ext cx="1962424" cy="5122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48457"/>
            <a:ext cx="9024342"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Tính Cấp Thiết và Xu Hướng Xã Hội</a:t>
            </a:r>
            <a:endParaRPr lang="en-US" sz="4400" dirty="0"/>
          </a:p>
        </p:txBody>
      </p:sp>
      <p:sp>
        <p:nvSpPr>
          <p:cNvPr id="4" name="Shape 1"/>
          <p:cNvSpPr/>
          <p:nvPr/>
        </p:nvSpPr>
        <p:spPr>
          <a:xfrm>
            <a:off x="837724" y="4911447"/>
            <a:ext cx="538520" cy="538520"/>
          </a:xfrm>
          <a:prstGeom prst="roundRect">
            <a:avLst>
              <a:gd name="adj" fmla="val 6668"/>
            </a:avLst>
          </a:prstGeom>
          <a:solidFill>
            <a:srgbClr val="315251"/>
          </a:solidFill>
          <a:ln/>
        </p:spPr>
        <p:txBody>
          <a:bodyPr/>
          <a:lstStyle/>
          <a:p>
            <a:endParaRPr lang="en-US"/>
          </a:p>
        </p:txBody>
      </p:sp>
      <p:sp>
        <p:nvSpPr>
          <p:cNvPr id="5" name="Text 2"/>
          <p:cNvSpPr/>
          <p:nvPr/>
        </p:nvSpPr>
        <p:spPr>
          <a:xfrm>
            <a:off x="1615559" y="4993719"/>
            <a:ext cx="3341013"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Phát triển ứng dụng y tế thông minh</a:t>
            </a:r>
            <a:endParaRPr lang="en-US" sz="2200" dirty="0"/>
          </a:p>
        </p:txBody>
      </p:sp>
      <p:sp>
        <p:nvSpPr>
          <p:cNvPr id="6" name="Text 3"/>
          <p:cNvSpPr/>
          <p:nvPr/>
        </p:nvSpPr>
        <p:spPr>
          <a:xfrm>
            <a:off x="1615559" y="5841206"/>
            <a:ext cx="3341013"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Người dân mong muốn dịch vụ y tế hiện đại, nhanh chóng và tiện lợi.</a:t>
            </a:r>
            <a:endParaRPr lang="en-US" sz="1850" dirty="0"/>
          </a:p>
        </p:txBody>
      </p:sp>
      <p:sp>
        <p:nvSpPr>
          <p:cNvPr id="7" name="Shape 4"/>
          <p:cNvSpPr/>
          <p:nvPr/>
        </p:nvSpPr>
        <p:spPr>
          <a:xfrm>
            <a:off x="5255776" y="4911447"/>
            <a:ext cx="538520" cy="538520"/>
          </a:xfrm>
          <a:prstGeom prst="roundRect">
            <a:avLst>
              <a:gd name="adj" fmla="val 6668"/>
            </a:avLst>
          </a:prstGeom>
          <a:solidFill>
            <a:srgbClr val="315251"/>
          </a:solidFill>
          <a:ln/>
        </p:spPr>
        <p:txBody>
          <a:bodyPr/>
          <a:lstStyle/>
          <a:p>
            <a:endParaRPr lang="en-US"/>
          </a:p>
        </p:txBody>
      </p:sp>
      <p:sp>
        <p:nvSpPr>
          <p:cNvPr id="8" name="Text 5"/>
          <p:cNvSpPr/>
          <p:nvPr/>
        </p:nvSpPr>
        <p:spPr>
          <a:xfrm>
            <a:off x="6033611" y="4993719"/>
            <a:ext cx="3341013"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Triển khai tại các bệnh viện lớn</a:t>
            </a:r>
            <a:endParaRPr lang="en-US" sz="2200" dirty="0"/>
          </a:p>
        </p:txBody>
      </p:sp>
      <p:sp>
        <p:nvSpPr>
          <p:cNvPr id="9" name="Text 6"/>
          <p:cNvSpPr/>
          <p:nvPr/>
        </p:nvSpPr>
        <p:spPr>
          <a:xfrm>
            <a:off x="6033611" y="5841206"/>
            <a:ext cx="334101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Hệ thống đặt lịch online đã được áp dụng ở nhiều bệnh viện như Đại học Y Dược TP.HCM, Bạch Mai, Vinmec.</a:t>
            </a:r>
            <a:endParaRPr lang="en-US" sz="1850" dirty="0"/>
          </a:p>
        </p:txBody>
      </p:sp>
      <p:sp>
        <p:nvSpPr>
          <p:cNvPr id="10" name="Shape 7"/>
          <p:cNvSpPr/>
          <p:nvPr/>
        </p:nvSpPr>
        <p:spPr>
          <a:xfrm>
            <a:off x="9673828" y="4911447"/>
            <a:ext cx="538520" cy="538520"/>
          </a:xfrm>
          <a:prstGeom prst="roundRect">
            <a:avLst>
              <a:gd name="adj" fmla="val 6668"/>
            </a:avLst>
          </a:prstGeom>
          <a:solidFill>
            <a:srgbClr val="315251"/>
          </a:solidFill>
          <a:ln/>
        </p:spPr>
        <p:txBody>
          <a:bodyPr/>
          <a:lstStyle/>
          <a:p>
            <a:endParaRPr lang="en-US"/>
          </a:p>
        </p:txBody>
      </p:sp>
      <p:sp>
        <p:nvSpPr>
          <p:cNvPr id="11" name="Text 8"/>
          <p:cNvSpPr/>
          <p:nvPr/>
        </p:nvSpPr>
        <p:spPr>
          <a:xfrm>
            <a:off x="10451663" y="4993719"/>
            <a:ext cx="3341013"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Liên thông hồ sơ và thanh toán không tiền mặt</a:t>
            </a:r>
            <a:endParaRPr lang="en-US" sz="2200" dirty="0"/>
          </a:p>
        </p:txBody>
      </p:sp>
      <p:sp>
        <p:nvSpPr>
          <p:cNvPr id="12" name="Text 9"/>
          <p:cNvSpPr/>
          <p:nvPr/>
        </p:nvSpPr>
        <p:spPr>
          <a:xfrm>
            <a:off x="10451663" y="5841206"/>
            <a:ext cx="3341013"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Hỗ trợ kết nối bảo hiểm y tế điện tử và xu hướng xã hội thông minh.</a:t>
            </a:r>
            <a:endParaRPr lang="en-US" sz="1850" dirty="0"/>
          </a:p>
        </p:txBody>
      </p:sp>
      <p:pic>
        <p:nvPicPr>
          <p:cNvPr id="13" name="Picture 12">
            <a:extLst>
              <a:ext uri="{FF2B5EF4-FFF2-40B4-BE49-F238E27FC236}">
                <a16:creationId xmlns:a16="http://schemas.microsoft.com/office/drawing/2014/main" id="{4A629042-BC4D-0CCB-1B0C-7A67D9A5581E}"/>
              </a:ext>
            </a:extLst>
          </p:cNvPr>
          <p:cNvPicPr>
            <a:picLocks noChangeAspect="1"/>
          </p:cNvPicPr>
          <p:nvPr/>
        </p:nvPicPr>
        <p:blipFill>
          <a:blip r:embed="rId4"/>
          <a:stretch>
            <a:fillRect/>
          </a:stretch>
        </p:blipFill>
        <p:spPr>
          <a:xfrm>
            <a:off x="12667976" y="7717366"/>
            <a:ext cx="1962424" cy="390580"/>
          </a:xfrm>
          <a:prstGeom prst="rect">
            <a:avLst/>
          </a:prstGeom>
        </p:spPr>
      </p:pic>
      <p:pic>
        <p:nvPicPr>
          <p:cNvPr id="14" name="Picture 13">
            <a:extLst>
              <a:ext uri="{FF2B5EF4-FFF2-40B4-BE49-F238E27FC236}">
                <a16:creationId xmlns:a16="http://schemas.microsoft.com/office/drawing/2014/main" id="{F7D8CDB0-B0D1-B2C5-9457-FCEA06498DA2}"/>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3408" y="466249"/>
            <a:ext cx="4794171" cy="498634"/>
          </a:xfrm>
          <a:prstGeom prst="rect">
            <a:avLst/>
          </a:prstGeom>
          <a:noFill/>
          <a:ln/>
        </p:spPr>
        <p:txBody>
          <a:bodyPr wrap="none" lIns="0" tIns="0" rIns="0" bIns="0" rtlCol="0" anchor="t"/>
          <a:lstStyle/>
          <a:p>
            <a:pPr marL="0" indent="0" algn="l">
              <a:lnSpc>
                <a:spcPts val="3900"/>
              </a:lnSpc>
              <a:buNone/>
            </a:pPr>
            <a:r>
              <a:rPr lang="en-US" sz="3100" dirty="0">
                <a:solidFill>
                  <a:srgbClr val="FFD9BE"/>
                </a:solidFill>
                <a:latin typeface="Quattrocento" pitchFamily="34" charset="0"/>
                <a:ea typeface="Quattrocento" pitchFamily="34" charset="-122"/>
                <a:cs typeface="Quattrocento" pitchFamily="34" charset="-120"/>
              </a:rPr>
              <a:t>Mục Đích Lựa Chọn Đề Tài</a:t>
            </a:r>
            <a:endParaRPr lang="en-US" sz="3100" dirty="0"/>
          </a:p>
        </p:txBody>
      </p:sp>
      <p:sp>
        <p:nvSpPr>
          <p:cNvPr id="3" name="Shape 1"/>
          <p:cNvSpPr/>
          <p:nvPr/>
        </p:nvSpPr>
        <p:spPr>
          <a:xfrm>
            <a:off x="593408" y="1303973"/>
            <a:ext cx="1120259" cy="961430"/>
          </a:xfrm>
          <a:prstGeom prst="roundRect">
            <a:avLst>
              <a:gd name="adj" fmla="val 2646"/>
            </a:avLst>
          </a:prstGeom>
          <a:solidFill>
            <a:srgbClr val="315251"/>
          </a:solidFill>
          <a:ln/>
        </p:spPr>
        <p:txBody>
          <a:bodyPr/>
          <a:lstStyle/>
          <a:p>
            <a:endParaRPr lang="en-US"/>
          </a:p>
        </p:txBody>
      </p:sp>
      <p:sp>
        <p:nvSpPr>
          <p:cNvPr id="4" name="Text 2"/>
          <p:cNvSpPr/>
          <p:nvPr/>
        </p:nvSpPr>
        <p:spPr>
          <a:xfrm>
            <a:off x="1034296" y="1635681"/>
            <a:ext cx="238363" cy="298013"/>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1</a:t>
            </a:r>
            <a:endParaRPr lang="en-US" sz="1850" dirty="0"/>
          </a:p>
        </p:txBody>
      </p:sp>
      <p:sp>
        <p:nvSpPr>
          <p:cNvPr id="5" name="Text 3"/>
          <p:cNvSpPr/>
          <p:nvPr/>
        </p:nvSpPr>
        <p:spPr>
          <a:xfrm>
            <a:off x="1883212" y="1473518"/>
            <a:ext cx="2927033" cy="24943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Tăng cường tiếp cận dịch vụ y tế</a:t>
            </a:r>
            <a:endParaRPr lang="en-US" sz="1550" dirty="0"/>
          </a:p>
        </p:txBody>
      </p:sp>
      <p:sp>
        <p:nvSpPr>
          <p:cNvPr id="6" name="Text 4"/>
          <p:cNvSpPr/>
          <p:nvPr/>
        </p:nvSpPr>
        <p:spPr>
          <a:xfrm>
            <a:off x="1883212" y="1824633"/>
            <a:ext cx="5826562" cy="271224"/>
          </a:xfrm>
          <a:prstGeom prst="rect">
            <a:avLst/>
          </a:prstGeom>
          <a:noFill/>
          <a:ln/>
        </p:spPr>
        <p:txBody>
          <a:bodyPr wrap="non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Giảm rào cản địa lý, cho phép đặt lịch 24/7, thuận tiện cho vùng sâu vùng xa.</a:t>
            </a:r>
            <a:endParaRPr lang="en-US" sz="1300" dirty="0"/>
          </a:p>
        </p:txBody>
      </p:sp>
      <p:sp>
        <p:nvSpPr>
          <p:cNvPr id="7" name="Shape 5"/>
          <p:cNvSpPr/>
          <p:nvPr/>
        </p:nvSpPr>
        <p:spPr>
          <a:xfrm>
            <a:off x="1798439" y="2255877"/>
            <a:ext cx="12153781" cy="11430"/>
          </a:xfrm>
          <a:prstGeom prst="roundRect">
            <a:avLst>
              <a:gd name="adj" fmla="val 222530"/>
            </a:avLst>
          </a:prstGeom>
          <a:solidFill>
            <a:srgbClr val="4A6B6A"/>
          </a:solidFill>
          <a:ln/>
        </p:spPr>
        <p:txBody>
          <a:bodyPr/>
          <a:lstStyle/>
          <a:p>
            <a:endParaRPr lang="en-US"/>
          </a:p>
        </p:txBody>
      </p:sp>
      <p:sp>
        <p:nvSpPr>
          <p:cNvPr id="8" name="Shape 6"/>
          <p:cNvSpPr/>
          <p:nvPr/>
        </p:nvSpPr>
        <p:spPr>
          <a:xfrm>
            <a:off x="593408" y="2350175"/>
            <a:ext cx="2240518" cy="961430"/>
          </a:xfrm>
          <a:prstGeom prst="roundRect">
            <a:avLst>
              <a:gd name="adj" fmla="val 2646"/>
            </a:avLst>
          </a:prstGeom>
          <a:solidFill>
            <a:srgbClr val="315251"/>
          </a:solidFill>
          <a:ln/>
        </p:spPr>
        <p:txBody>
          <a:bodyPr/>
          <a:lstStyle/>
          <a:p>
            <a:endParaRPr lang="en-US"/>
          </a:p>
        </p:txBody>
      </p:sp>
      <p:sp>
        <p:nvSpPr>
          <p:cNvPr id="9" name="Text 7"/>
          <p:cNvSpPr/>
          <p:nvPr/>
        </p:nvSpPr>
        <p:spPr>
          <a:xfrm>
            <a:off x="1594485" y="2681883"/>
            <a:ext cx="238363" cy="298013"/>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2</a:t>
            </a:r>
            <a:endParaRPr lang="en-US" sz="1850" dirty="0"/>
          </a:p>
        </p:txBody>
      </p:sp>
      <p:sp>
        <p:nvSpPr>
          <p:cNvPr id="10" name="Text 8"/>
          <p:cNvSpPr/>
          <p:nvPr/>
        </p:nvSpPr>
        <p:spPr>
          <a:xfrm>
            <a:off x="3003471" y="2519720"/>
            <a:ext cx="1994892" cy="24943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Tiết kiệm thời gian</a:t>
            </a:r>
            <a:endParaRPr lang="en-US" sz="1550" dirty="0"/>
          </a:p>
        </p:txBody>
      </p:sp>
      <p:sp>
        <p:nvSpPr>
          <p:cNvPr id="11" name="Text 9"/>
          <p:cNvSpPr/>
          <p:nvPr/>
        </p:nvSpPr>
        <p:spPr>
          <a:xfrm>
            <a:off x="3003471" y="2870835"/>
            <a:ext cx="6263640" cy="271224"/>
          </a:xfrm>
          <a:prstGeom prst="rect">
            <a:avLst/>
          </a:prstGeom>
          <a:noFill/>
          <a:ln/>
        </p:spPr>
        <p:txBody>
          <a:bodyPr wrap="non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Đặt lịch nhanh chóng, dễ dàng điều chỉnh lịch hẹn, giảm phiền hà cho bệnh nhân.</a:t>
            </a:r>
            <a:endParaRPr lang="en-US" sz="1300" dirty="0"/>
          </a:p>
        </p:txBody>
      </p:sp>
      <p:sp>
        <p:nvSpPr>
          <p:cNvPr id="12" name="Shape 10"/>
          <p:cNvSpPr/>
          <p:nvPr/>
        </p:nvSpPr>
        <p:spPr>
          <a:xfrm>
            <a:off x="2918698" y="3302079"/>
            <a:ext cx="11033522" cy="11430"/>
          </a:xfrm>
          <a:prstGeom prst="roundRect">
            <a:avLst>
              <a:gd name="adj" fmla="val 222530"/>
            </a:avLst>
          </a:prstGeom>
          <a:solidFill>
            <a:srgbClr val="4A6B6A"/>
          </a:solidFill>
          <a:ln/>
        </p:spPr>
        <p:txBody>
          <a:bodyPr/>
          <a:lstStyle/>
          <a:p>
            <a:endParaRPr lang="en-US"/>
          </a:p>
        </p:txBody>
      </p:sp>
      <p:sp>
        <p:nvSpPr>
          <p:cNvPr id="13" name="Shape 11"/>
          <p:cNvSpPr/>
          <p:nvPr/>
        </p:nvSpPr>
        <p:spPr>
          <a:xfrm>
            <a:off x="593408" y="3396377"/>
            <a:ext cx="3360896" cy="961430"/>
          </a:xfrm>
          <a:prstGeom prst="roundRect">
            <a:avLst>
              <a:gd name="adj" fmla="val 2646"/>
            </a:avLst>
          </a:prstGeom>
          <a:solidFill>
            <a:srgbClr val="315251"/>
          </a:solidFill>
          <a:ln/>
        </p:spPr>
        <p:txBody>
          <a:bodyPr/>
          <a:lstStyle/>
          <a:p>
            <a:endParaRPr lang="en-US"/>
          </a:p>
        </p:txBody>
      </p:sp>
      <p:sp>
        <p:nvSpPr>
          <p:cNvPr id="14" name="Text 12"/>
          <p:cNvSpPr/>
          <p:nvPr/>
        </p:nvSpPr>
        <p:spPr>
          <a:xfrm>
            <a:off x="2154674" y="3728085"/>
            <a:ext cx="238363" cy="298013"/>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3</a:t>
            </a:r>
            <a:endParaRPr lang="en-US" sz="1850" dirty="0"/>
          </a:p>
        </p:txBody>
      </p:sp>
      <p:sp>
        <p:nvSpPr>
          <p:cNvPr id="15" name="Text 13"/>
          <p:cNvSpPr/>
          <p:nvPr/>
        </p:nvSpPr>
        <p:spPr>
          <a:xfrm>
            <a:off x="4123849" y="3565922"/>
            <a:ext cx="2558058" cy="24943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Nâng cao chất lượng dịch vụ</a:t>
            </a:r>
            <a:endParaRPr lang="en-US" sz="1550" dirty="0"/>
          </a:p>
        </p:txBody>
      </p:sp>
      <p:sp>
        <p:nvSpPr>
          <p:cNvPr id="16" name="Text 14"/>
          <p:cNvSpPr/>
          <p:nvPr/>
        </p:nvSpPr>
        <p:spPr>
          <a:xfrm>
            <a:off x="4123849" y="3917037"/>
            <a:ext cx="6089333" cy="271224"/>
          </a:xfrm>
          <a:prstGeom prst="rect">
            <a:avLst/>
          </a:prstGeom>
          <a:noFill/>
          <a:ln/>
        </p:spPr>
        <p:txBody>
          <a:bodyPr wrap="non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Cung cấp thông tin bác sĩ chi tiết, cho phép đánh giá và phản hồi từ người dùng.</a:t>
            </a:r>
            <a:endParaRPr lang="en-US" sz="1300" dirty="0"/>
          </a:p>
        </p:txBody>
      </p:sp>
      <p:sp>
        <p:nvSpPr>
          <p:cNvPr id="17" name="Shape 15"/>
          <p:cNvSpPr/>
          <p:nvPr/>
        </p:nvSpPr>
        <p:spPr>
          <a:xfrm>
            <a:off x="4039076" y="4348282"/>
            <a:ext cx="9913144" cy="11430"/>
          </a:xfrm>
          <a:prstGeom prst="roundRect">
            <a:avLst>
              <a:gd name="adj" fmla="val 222530"/>
            </a:avLst>
          </a:prstGeom>
          <a:solidFill>
            <a:srgbClr val="4A6B6A"/>
          </a:solidFill>
          <a:ln/>
        </p:spPr>
        <p:txBody>
          <a:bodyPr/>
          <a:lstStyle/>
          <a:p>
            <a:endParaRPr lang="en-US"/>
          </a:p>
        </p:txBody>
      </p:sp>
      <p:sp>
        <p:nvSpPr>
          <p:cNvPr id="18" name="Shape 16"/>
          <p:cNvSpPr/>
          <p:nvPr/>
        </p:nvSpPr>
        <p:spPr>
          <a:xfrm>
            <a:off x="593408" y="4442579"/>
            <a:ext cx="4481155" cy="961430"/>
          </a:xfrm>
          <a:prstGeom prst="roundRect">
            <a:avLst>
              <a:gd name="adj" fmla="val 2646"/>
            </a:avLst>
          </a:prstGeom>
          <a:solidFill>
            <a:srgbClr val="315251"/>
          </a:solidFill>
          <a:ln/>
        </p:spPr>
        <p:txBody>
          <a:bodyPr/>
          <a:lstStyle/>
          <a:p>
            <a:endParaRPr lang="en-US"/>
          </a:p>
        </p:txBody>
      </p:sp>
      <p:sp>
        <p:nvSpPr>
          <p:cNvPr id="19" name="Text 17"/>
          <p:cNvSpPr/>
          <p:nvPr/>
        </p:nvSpPr>
        <p:spPr>
          <a:xfrm>
            <a:off x="2714744" y="4774287"/>
            <a:ext cx="238363" cy="298013"/>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4</a:t>
            </a:r>
            <a:endParaRPr lang="en-US" sz="1850" dirty="0"/>
          </a:p>
        </p:txBody>
      </p:sp>
      <p:sp>
        <p:nvSpPr>
          <p:cNvPr id="20" name="Text 18"/>
          <p:cNvSpPr/>
          <p:nvPr/>
        </p:nvSpPr>
        <p:spPr>
          <a:xfrm>
            <a:off x="5244108" y="4612124"/>
            <a:ext cx="2830830" cy="24943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Quản lý hiệu quả cho cơ sở y tế</a:t>
            </a:r>
            <a:endParaRPr lang="en-US" sz="1550" dirty="0"/>
          </a:p>
        </p:txBody>
      </p:sp>
      <p:sp>
        <p:nvSpPr>
          <p:cNvPr id="21" name="Text 19"/>
          <p:cNvSpPr/>
          <p:nvPr/>
        </p:nvSpPr>
        <p:spPr>
          <a:xfrm>
            <a:off x="5244108" y="4963239"/>
            <a:ext cx="4308277" cy="271224"/>
          </a:xfrm>
          <a:prstGeom prst="rect">
            <a:avLst/>
          </a:prstGeom>
          <a:noFill/>
          <a:ln/>
        </p:spPr>
        <p:txBody>
          <a:bodyPr wrap="non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Thu thập phân tích dữ liệu đưa ra quyết định chiến lược</a:t>
            </a:r>
            <a:endParaRPr lang="en-US" sz="1300" dirty="0"/>
          </a:p>
        </p:txBody>
      </p:sp>
      <p:sp>
        <p:nvSpPr>
          <p:cNvPr id="22" name="Shape 20"/>
          <p:cNvSpPr/>
          <p:nvPr/>
        </p:nvSpPr>
        <p:spPr>
          <a:xfrm>
            <a:off x="5159335" y="5394484"/>
            <a:ext cx="8792885" cy="11430"/>
          </a:xfrm>
          <a:prstGeom prst="roundRect">
            <a:avLst>
              <a:gd name="adj" fmla="val 222530"/>
            </a:avLst>
          </a:prstGeom>
          <a:solidFill>
            <a:srgbClr val="4A6B6A"/>
          </a:solidFill>
          <a:ln/>
        </p:spPr>
        <p:txBody>
          <a:bodyPr/>
          <a:lstStyle/>
          <a:p>
            <a:endParaRPr lang="en-US"/>
          </a:p>
        </p:txBody>
      </p:sp>
      <p:sp>
        <p:nvSpPr>
          <p:cNvPr id="23" name="Shape 21"/>
          <p:cNvSpPr/>
          <p:nvPr/>
        </p:nvSpPr>
        <p:spPr>
          <a:xfrm>
            <a:off x="593408" y="5488781"/>
            <a:ext cx="5601414" cy="961430"/>
          </a:xfrm>
          <a:prstGeom prst="roundRect">
            <a:avLst>
              <a:gd name="adj" fmla="val 2646"/>
            </a:avLst>
          </a:prstGeom>
          <a:solidFill>
            <a:srgbClr val="315251"/>
          </a:solidFill>
          <a:ln/>
        </p:spPr>
        <p:txBody>
          <a:bodyPr/>
          <a:lstStyle/>
          <a:p>
            <a:endParaRPr lang="en-US"/>
          </a:p>
        </p:txBody>
      </p:sp>
      <p:sp>
        <p:nvSpPr>
          <p:cNvPr id="24" name="Text 22"/>
          <p:cNvSpPr/>
          <p:nvPr/>
        </p:nvSpPr>
        <p:spPr>
          <a:xfrm>
            <a:off x="3274933" y="5820489"/>
            <a:ext cx="238363" cy="298013"/>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5</a:t>
            </a:r>
            <a:endParaRPr lang="en-US" sz="1850" dirty="0"/>
          </a:p>
        </p:txBody>
      </p:sp>
      <p:sp>
        <p:nvSpPr>
          <p:cNvPr id="25" name="Text 23"/>
          <p:cNvSpPr/>
          <p:nvPr/>
        </p:nvSpPr>
        <p:spPr>
          <a:xfrm>
            <a:off x="6364367" y="5658326"/>
            <a:ext cx="4893945" cy="24943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Khuyến khích sử dụng công nghệ &amp; giáo dục sức khỏe</a:t>
            </a:r>
            <a:endParaRPr lang="en-US" sz="1550" dirty="0"/>
          </a:p>
        </p:txBody>
      </p:sp>
      <p:sp>
        <p:nvSpPr>
          <p:cNvPr id="26" name="Text 24"/>
          <p:cNvSpPr/>
          <p:nvPr/>
        </p:nvSpPr>
        <p:spPr>
          <a:xfrm>
            <a:off x="6364367" y="6009442"/>
            <a:ext cx="5459016" cy="271224"/>
          </a:xfrm>
          <a:prstGeom prst="rect">
            <a:avLst/>
          </a:prstGeom>
          <a:noFill/>
          <a:ln/>
        </p:spPr>
        <p:txBody>
          <a:bodyPr wrap="non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Giúp nâng cao hiệu quả công việc, giúp người bệnh chú ý đến sức khỏe</a:t>
            </a:r>
            <a:endParaRPr lang="en-US" sz="1300" dirty="0"/>
          </a:p>
        </p:txBody>
      </p:sp>
      <p:sp>
        <p:nvSpPr>
          <p:cNvPr id="27" name="Shape 25"/>
          <p:cNvSpPr/>
          <p:nvPr/>
        </p:nvSpPr>
        <p:spPr>
          <a:xfrm>
            <a:off x="6279594" y="6440686"/>
            <a:ext cx="7672626" cy="11430"/>
          </a:xfrm>
          <a:prstGeom prst="roundRect">
            <a:avLst>
              <a:gd name="adj" fmla="val 222530"/>
            </a:avLst>
          </a:prstGeom>
          <a:solidFill>
            <a:srgbClr val="4A6B6A"/>
          </a:solidFill>
          <a:ln/>
        </p:spPr>
        <p:txBody>
          <a:bodyPr/>
          <a:lstStyle/>
          <a:p>
            <a:endParaRPr lang="en-US"/>
          </a:p>
        </p:txBody>
      </p:sp>
      <p:sp>
        <p:nvSpPr>
          <p:cNvPr id="28" name="Shape 26"/>
          <p:cNvSpPr/>
          <p:nvPr/>
        </p:nvSpPr>
        <p:spPr>
          <a:xfrm>
            <a:off x="593408" y="6534983"/>
            <a:ext cx="6721793" cy="1232654"/>
          </a:xfrm>
          <a:prstGeom prst="roundRect">
            <a:avLst>
              <a:gd name="adj" fmla="val 2063"/>
            </a:avLst>
          </a:prstGeom>
          <a:solidFill>
            <a:srgbClr val="315251"/>
          </a:solidFill>
          <a:ln/>
        </p:spPr>
        <p:txBody>
          <a:bodyPr/>
          <a:lstStyle/>
          <a:p>
            <a:endParaRPr lang="en-US"/>
          </a:p>
        </p:txBody>
      </p:sp>
      <p:sp>
        <p:nvSpPr>
          <p:cNvPr id="29" name="Text 27"/>
          <p:cNvSpPr/>
          <p:nvPr/>
        </p:nvSpPr>
        <p:spPr>
          <a:xfrm>
            <a:off x="3835122" y="7002304"/>
            <a:ext cx="238363" cy="298013"/>
          </a:xfrm>
          <a:prstGeom prst="rect">
            <a:avLst/>
          </a:prstGeom>
          <a:noFill/>
          <a:ln/>
        </p:spPr>
        <p:txBody>
          <a:bodyPr wrap="none" lIns="0" tIns="0" rIns="0" bIns="0" rtlCol="0" anchor="t"/>
          <a:lstStyle/>
          <a:p>
            <a:pPr marL="0" indent="0" algn="ctr">
              <a:lnSpc>
                <a:spcPts val="3000"/>
              </a:lnSpc>
              <a:buNone/>
            </a:pPr>
            <a:r>
              <a:rPr lang="en-US" sz="1850" dirty="0">
                <a:solidFill>
                  <a:srgbClr val="F9EEE7"/>
                </a:solidFill>
                <a:latin typeface="Quattrocento" pitchFamily="34" charset="0"/>
                <a:ea typeface="Quattrocento" pitchFamily="34" charset="-122"/>
                <a:cs typeface="Quattrocento" pitchFamily="34" charset="-120"/>
              </a:rPr>
              <a:t>6</a:t>
            </a:r>
            <a:endParaRPr lang="en-US" sz="1850" dirty="0"/>
          </a:p>
        </p:txBody>
      </p:sp>
      <p:sp>
        <p:nvSpPr>
          <p:cNvPr id="30" name="Text 28"/>
          <p:cNvSpPr/>
          <p:nvPr/>
        </p:nvSpPr>
        <p:spPr>
          <a:xfrm>
            <a:off x="7484745" y="6704528"/>
            <a:ext cx="4786313" cy="249436"/>
          </a:xfrm>
          <a:prstGeom prst="rect">
            <a:avLst/>
          </a:prstGeom>
          <a:noFill/>
          <a:ln/>
        </p:spPr>
        <p:txBody>
          <a:bodyPr wrap="none" lIns="0" tIns="0" rIns="0" bIns="0" rtlCol="0" anchor="t"/>
          <a:lstStyle/>
          <a:p>
            <a:pPr marL="0" indent="0" algn="l">
              <a:lnSpc>
                <a:spcPts val="1950"/>
              </a:lnSpc>
              <a:buNone/>
            </a:pPr>
            <a:r>
              <a:rPr lang="en-US" sz="1550" dirty="0">
                <a:solidFill>
                  <a:srgbClr val="F9EEE7"/>
                </a:solidFill>
                <a:latin typeface="Quattrocento" pitchFamily="34" charset="0"/>
                <a:ea typeface="Quattrocento" pitchFamily="34" charset="-122"/>
                <a:cs typeface="Quattrocento" pitchFamily="34" charset="-120"/>
              </a:rPr>
              <a:t>Trải nghiệm người dùng tốt và nâng cao tính bảo mật</a:t>
            </a:r>
            <a:endParaRPr lang="en-US" sz="1550" dirty="0"/>
          </a:p>
        </p:txBody>
      </p:sp>
      <p:sp>
        <p:nvSpPr>
          <p:cNvPr id="31" name="Text 29"/>
          <p:cNvSpPr/>
          <p:nvPr/>
        </p:nvSpPr>
        <p:spPr>
          <a:xfrm>
            <a:off x="7484745" y="7055644"/>
            <a:ext cx="6382703" cy="542449"/>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Thiết kế giao diện người dùng trực quan, giúp bệnh nhân yên tâm khi sử dụng dịch vụ.</a:t>
            </a:r>
            <a:endParaRPr lang="en-US" sz="1300" dirty="0"/>
          </a:p>
        </p:txBody>
      </p:sp>
      <p:pic>
        <p:nvPicPr>
          <p:cNvPr id="32" name="Picture 31">
            <a:extLst>
              <a:ext uri="{FF2B5EF4-FFF2-40B4-BE49-F238E27FC236}">
                <a16:creationId xmlns:a16="http://schemas.microsoft.com/office/drawing/2014/main" id="{1AE13EE0-658E-BE78-6B00-8923423BD98E}"/>
              </a:ext>
            </a:extLst>
          </p:cNvPr>
          <p:cNvPicPr>
            <a:picLocks noChangeAspect="1"/>
          </p:cNvPicPr>
          <p:nvPr/>
        </p:nvPicPr>
        <p:blipFill>
          <a:blip r:embed="rId3"/>
          <a:stretch>
            <a:fillRect/>
          </a:stretch>
        </p:blipFill>
        <p:spPr>
          <a:xfrm>
            <a:off x="12667976" y="7717366"/>
            <a:ext cx="1962424" cy="390580"/>
          </a:xfrm>
          <a:prstGeom prst="rect">
            <a:avLst/>
          </a:prstGeom>
        </p:spPr>
      </p:pic>
      <p:pic>
        <p:nvPicPr>
          <p:cNvPr id="33" name="Picture 32">
            <a:extLst>
              <a:ext uri="{FF2B5EF4-FFF2-40B4-BE49-F238E27FC236}">
                <a16:creationId xmlns:a16="http://schemas.microsoft.com/office/drawing/2014/main" id="{26D396C5-7C0F-CA4D-2BD8-C26B216008E4}"/>
              </a:ext>
            </a:extLst>
          </p:cNvPr>
          <p:cNvPicPr>
            <a:picLocks noChangeAspect="1"/>
          </p:cNvPicPr>
          <p:nvPr/>
        </p:nvPicPr>
        <p:blipFill>
          <a:blip r:embed="rId3"/>
          <a:stretch>
            <a:fillRect/>
          </a:stretch>
        </p:blipFill>
        <p:spPr>
          <a:xfrm>
            <a:off x="12667976" y="7717366"/>
            <a:ext cx="1962424" cy="5122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56348"/>
            <a:ext cx="8687514"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Quản Lý Hiệu Quả Cho Cơ Sở Y Tế</a:t>
            </a:r>
            <a:endParaRPr lang="en-US" sz="4400" dirty="0"/>
          </a:p>
        </p:txBody>
      </p:sp>
      <p:sp>
        <p:nvSpPr>
          <p:cNvPr id="3" name="Text 1"/>
          <p:cNvSpPr/>
          <p:nvPr/>
        </p:nvSpPr>
        <p:spPr>
          <a:xfrm>
            <a:off x="1753195" y="3883819"/>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F9EEE7"/>
                </a:solidFill>
                <a:latin typeface="Quattrocento" pitchFamily="34" charset="0"/>
                <a:ea typeface="Quattrocento" pitchFamily="34" charset="-122"/>
                <a:cs typeface="Quattrocento" pitchFamily="34" charset="-120"/>
              </a:rPr>
              <a:t>Tối ưu lịch làm việc</a:t>
            </a:r>
            <a:endParaRPr lang="en-US" sz="2200" dirty="0"/>
          </a:p>
        </p:txBody>
      </p:sp>
      <p:sp>
        <p:nvSpPr>
          <p:cNvPr id="4" name="Text 2"/>
          <p:cNvSpPr/>
          <p:nvPr/>
        </p:nvSpPr>
        <p:spPr>
          <a:xfrm>
            <a:off x="837724" y="4379357"/>
            <a:ext cx="3731657" cy="1149072"/>
          </a:xfrm>
          <a:prstGeom prst="rect">
            <a:avLst/>
          </a:prstGeom>
          <a:noFill/>
          <a:ln/>
        </p:spPr>
        <p:txBody>
          <a:bodyPr wrap="square" lIns="0" tIns="0" rIns="0" bIns="0" rtlCol="0" anchor="t"/>
          <a:lstStyle/>
          <a:p>
            <a:pPr marL="0" indent="0" algn="r">
              <a:lnSpc>
                <a:spcPts val="3000"/>
              </a:lnSpc>
              <a:buNone/>
            </a:pPr>
            <a:r>
              <a:rPr lang="en-US" sz="1850" dirty="0">
                <a:solidFill>
                  <a:srgbClr val="F9EEE7"/>
                </a:solidFill>
                <a:latin typeface="Quattrocento" pitchFamily="34" charset="0"/>
                <a:ea typeface="Quattrocento" pitchFamily="34" charset="-122"/>
                <a:cs typeface="Quattrocento" pitchFamily="34" charset="-120"/>
              </a:rPr>
              <a:t>Theo dõi và điều chỉnh lịch bác sĩ tránh quá tải hoặc lãng phí thời gian.</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sp>
        <p:nvSpPr>
          <p:cNvPr id="6" name="Text 3"/>
          <p:cNvSpPr/>
          <p:nvPr/>
        </p:nvSpPr>
        <p:spPr>
          <a:xfrm>
            <a:off x="5572720" y="4209455"/>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1</a:t>
            </a:r>
            <a:endParaRPr lang="en-US" sz="2800" dirty="0"/>
          </a:p>
        </p:txBody>
      </p:sp>
      <p:sp>
        <p:nvSpPr>
          <p:cNvPr id="7" name="Text 4"/>
          <p:cNvSpPr/>
          <p:nvPr/>
        </p:nvSpPr>
        <p:spPr>
          <a:xfrm>
            <a:off x="9941243" y="2668310"/>
            <a:ext cx="3746778"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Thống kê và phân tích dữ liệu</a:t>
            </a:r>
            <a:endParaRPr lang="en-US" sz="2200" dirty="0"/>
          </a:p>
        </p:txBody>
      </p:sp>
      <p:sp>
        <p:nvSpPr>
          <p:cNvPr id="8" name="Text 5"/>
          <p:cNvSpPr/>
          <p:nvPr/>
        </p:nvSpPr>
        <p:spPr>
          <a:xfrm>
            <a:off x="9941243" y="3163848"/>
            <a:ext cx="3851434"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Thu thập dữ liệu lượt khám để hỗ trợ quyết định chiến lược.</a:t>
            </a:r>
            <a:endParaRPr lang="en-US" sz="1850" dirty="0"/>
          </a:p>
        </p:txBody>
      </p:sp>
      <p:pic>
        <p:nvPicPr>
          <p:cNvPr id="9" name="Image 1" descr="preencoded.png"/>
          <p:cNvPicPr>
            <a:picLocks noChangeAspect="1"/>
          </p:cNvPicPr>
          <p:nvPr/>
        </p:nvPicPr>
        <p:blipFill>
          <a:blip r:embed="rId4"/>
          <a:stretch>
            <a:fillRect/>
          </a:stretch>
        </p:blipFill>
        <p:spPr>
          <a:xfrm>
            <a:off x="5048131" y="2439114"/>
            <a:ext cx="4534138" cy="4534138"/>
          </a:xfrm>
          <a:prstGeom prst="rect">
            <a:avLst/>
          </a:prstGeom>
        </p:spPr>
      </p:pic>
      <p:sp>
        <p:nvSpPr>
          <p:cNvPr id="10" name="Text 6"/>
          <p:cNvSpPr/>
          <p:nvPr/>
        </p:nvSpPr>
        <p:spPr>
          <a:xfrm>
            <a:off x="8153995" y="3264813"/>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2</a:t>
            </a:r>
            <a:endParaRPr lang="en-US" sz="2800" dirty="0"/>
          </a:p>
        </p:txBody>
      </p:sp>
      <p:sp>
        <p:nvSpPr>
          <p:cNvPr id="11" name="Text 7"/>
          <p:cNvSpPr/>
          <p:nvPr/>
        </p:nvSpPr>
        <p:spPr>
          <a:xfrm>
            <a:off x="9941243" y="4747379"/>
            <a:ext cx="3851434" cy="703898"/>
          </a:xfrm>
          <a:prstGeom prst="rect">
            <a:avLst/>
          </a:prstGeom>
          <a:noFill/>
          <a:ln/>
        </p:spPr>
        <p:txBody>
          <a:bodyPr wrap="squar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Khuyến khích sử dụng công nghệ</a:t>
            </a:r>
            <a:endParaRPr lang="en-US" sz="2200" dirty="0"/>
          </a:p>
        </p:txBody>
      </p:sp>
      <p:sp>
        <p:nvSpPr>
          <p:cNvPr id="12" name="Text 8"/>
          <p:cNvSpPr/>
          <p:nvPr/>
        </p:nvSpPr>
        <p:spPr>
          <a:xfrm>
            <a:off x="9941243" y="5594866"/>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Đào tạo nhân viên y tế, nâng cao hiệu quả công việc qua nền tảng công nghệ mới.</a:t>
            </a:r>
            <a:endParaRPr lang="en-US" sz="1850" dirty="0"/>
          </a:p>
        </p:txBody>
      </p:sp>
      <p:pic>
        <p:nvPicPr>
          <p:cNvPr id="13" name="Image 2" descr="preencoded.png"/>
          <p:cNvPicPr>
            <a:picLocks noChangeAspect="1"/>
          </p:cNvPicPr>
          <p:nvPr/>
        </p:nvPicPr>
        <p:blipFill>
          <a:blip r:embed="rId5"/>
          <a:stretch>
            <a:fillRect/>
          </a:stretch>
        </p:blipFill>
        <p:spPr>
          <a:xfrm>
            <a:off x="5048131" y="2439114"/>
            <a:ext cx="4534138" cy="4534138"/>
          </a:xfrm>
          <a:prstGeom prst="rect">
            <a:avLst/>
          </a:prstGeom>
        </p:spPr>
      </p:pic>
      <p:sp>
        <p:nvSpPr>
          <p:cNvPr id="14" name="Text 9"/>
          <p:cNvSpPr/>
          <p:nvPr/>
        </p:nvSpPr>
        <p:spPr>
          <a:xfrm>
            <a:off x="7681436" y="5972532"/>
            <a:ext cx="358140" cy="447675"/>
          </a:xfrm>
          <a:prstGeom prst="rect">
            <a:avLst/>
          </a:prstGeom>
          <a:noFill/>
          <a:ln/>
        </p:spPr>
        <p:txBody>
          <a:bodyPr wrap="none" lIns="0" tIns="0" rIns="0" bIns="0" rtlCol="0" anchor="t"/>
          <a:lstStyle/>
          <a:p>
            <a:pPr marL="0" indent="0" algn="l">
              <a:lnSpc>
                <a:spcPts val="4500"/>
              </a:lnSpc>
              <a:buNone/>
            </a:pPr>
            <a:r>
              <a:rPr lang="en-US" sz="2800" dirty="0">
                <a:solidFill>
                  <a:srgbClr val="F9EEE7"/>
                </a:solidFill>
                <a:latin typeface="Quattrocento" pitchFamily="34" charset="0"/>
                <a:ea typeface="Quattrocento" pitchFamily="34" charset="-122"/>
                <a:cs typeface="Quattrocento" pitchFamily="34" charset="-120"/>
              </a:rPr>
              <a:t>3</a:t>
            </a:r>
            <a:endParaRPr lang="en-US" sz="2800" dirty="0"/>
          </a:p>
        </p:txBody>
      </p:sp>
      <p:pic>
        <p:nvPicPr>
          <p:cNvPr id="15" name="Picture 14">
            <a:extLst>
              <a:ext uri="{FF2B5EF4-FFF2-40B4-BE49-F238E27FC236}">
                <a16:creationId xmlns:a16="http://schemas.microsoft.com/office/drawing/2014/main" id="{4EAFB11B-B15F-D5B5-800F-2194BBB8063B}"/>
              </a:ext>
            </a:extLst>
          </p:cNvPr>
          <p:cNvPicPr>
            <a:picLocks noChangeAspect="1"/>
          </p:cNvPicPr>
          <p:nvPr/>
        </p:nvPicPr>
        <p:blipFill>
          <a:blip r:embed="rId6"/>
          <a:stretch>
            <a:fillRect/>
          </a:stretch>
        </p:blipFill>
        <p:spPr>
          <a:xfrm>
            <a:off x="12667976" y="7717366"/>
            <a:ext cx="1962424" cy="390580"/>
          </a:xfrm>
          <a:prstGeom prst="rect">
            <a:avLst/>
          </a:prstGeom>
        </p:spPr>
      </p:pic>
      <p:pic>
        <p:nvPicPr>
          <p:cNvPr id="16" name="Picture 15">
            <a:extLst>
              <a:ext uri="{FF2B5EF4-FFF2-40B4-BE49-F238E27FC236}">
                <a16:creationId xmlns:a16="http://schemas.microsoft.com/office/drawing/2014/main" id="{69323825-E14F-A147-0E13-4BACA1ADB1BD}"/>
              </a:ext>
            </a:extLst>
          </p:cNvPr>
          <p:cNvPicPr>
            <a:picLocks noChangeAspect="1"/>
          </p:cNvPicPr>
          <p:nvPr/>
        </p:nvPicPr>
        <p:blipFill>
          <a:blip r:embed="rId6"/>
          <a:stretch>
            <a:fillRect/>
          </a:stretch>
        </p:blipFill>
        <p:spPr>
          <a:xfrm>
            <a:off x="12667976" y="7717366"/>
            <a:ext cx="1962424" cy="5122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7084" y="744617"/>
            <a:ext cx="7722632" cy="1194435"/>
          </a:xfrm>
          <a:prstGeom prst="rect">
            <a:avLst/>
          </a:prstGeom>
          <a:noFill/>
          <a:ln/>
        </p:spPr>
        <p:txBody>
          <a:bodyPr wrap="square" lIns="0" tIns="0" rIns="0" bIns="0" rtlCol="0" anchor="t"/>
          <a:lstStyle/>
          <a:p>
            <a:pPr marL="0" indent="0" algn="l">
              <a:lnSpc>
                <a:spcPts val="4700"/>
              </a:lnSpc>
              <a:buNone/>
            </a:pPr>
            <a:r>
              <a:rPr lang="en-US" sz="3750" dirty="0">
                <a:solidFill>
                  <a:srgbClr val="FFD9BE"/>
                </a:solidFill>
                <a:latin typeface="Quattrocento" pitchFamily="34" charset="0"/>
                <a:ea typeface="Quattrocento" pitchFamily="34" charset="-122"/>
                <a:cs typeface="Quattrocento" pitchFamily="34" charset="-120"/>
              </a:rPr>
              <a:t>Nội Dung Chính Của Hệ Thống Web Đặt Lịch Khám Bệnh</a:t>
            </a:r>
            <a:endParaRPr lang="en-US" sz="3750" dirty="0"/>
          </a:p>
        </p:txBody>
      </p:sp>
      <p:pic>
        <p:nvPicPr>
          <p:cNvPr id="4" name="Image 1" descr="preencoded.png"/>
          <p:cNvPicPr>
            <a:picLocks noChangeAspect="1"/>
          </p:cNvPicPr>
          <p:nvPr/>
        </p:nvPicPr>
        <p:blipFill>
          <a:blip r:embed="rId4"/>
          <a:stretch>
            <a:fillRect/>
          </a:stretch>
        </p:blipFill>
        <p:spPr>
          <a:xfrm>
            <a:off x="6197084" y="2243614"/>
            <a:ext cx="507683" cy="507683"/>
          </a:xfrm>
          <a:prstGeom prst="rect">
            <a:avLst/>
          </a:prstGeom>
        </p:spPr>
      </p:pic>
      <p:sp>
        <p:nvSpPr>
          <p:cNvPr id="5" name="Text 1"/>
          <p:cNvSpPr/>
          <p:nvPr/>
        </p:nvSpPr>
        <p:spPr>
          <a:xfrm>
            <a:off x="6197084" y="2954298"/>
            <a:ext cx="2404943" cy="597218"/>
          </a:xfrm>
          <a:prstGeom prst="rect">
            <a:avLst/>
          </a:prstGeom>
          <a:noFill/>
          <a:ln/>
        </p:spPr>
        <p:txBody>
          <a:bodyPr wrap="squar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Quản lý thông tin bác sĩ</a:t>
            </a:r>
            <a:endParaRPr lang="en-US" sz="1850" dirty="0"/>
          </a:p>
        </p:txBody>
      </p:sp>
      <p:sp>
        <p:nvSpPr>
          <p:cNvPr id="6" name="Text 2"/>
          <p:cNvSpPr/>
          <p:nvPr/>
        </p:nvSpPr>
        <p:spPr>
          <a:xfrm>
            <a:off x="6197084" y="3673316"/>
            <a:ext cx="2404943" cy="974765"/>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Thêm, sửa, xóa thông tin, cung cấp chi tiết và đánh giá bác sĩ.</a:t>
            </a:r>
            <a:endParaRPr lang="en-US" sz="1550" dirty="0"/>
          </a:p>
        </p:txBody>
      </p:sp>
      <p:pic>
        <p:nvPicPr>
          <p:cNvPr id="7" name="Image 2" descr="preencoded.png"/>
          <p:cNvPicPr>
            <a:picLocks noChangeAspect="1"/>
          </p:cNvPicPr>
          <p:nvPr/>
        </p:nvPicPr>
        <p:blipFill>
          <a:blip r:embed="rId5"/>
          <a:stretch>
            <a:fillRect/>
          </a:stretch>
        </p:blipFill>
        <p:spPr>
          <a:xfrm>
            <a:off x="8855869" y="2243614"/>
            <a:ext cx="507683" cy="507683"/>
          </a:xfrm>
          <a:prstGeom prst="rect">
            <a:avLst/>
          </a:prstGeom>
        </p:spPr>
      </p:pic>
      <p:sp>
        <p:nvSpPr>
          <p:cNvPr id="8" name="Text 3"/>
          <p:cNvSpPr/>
          <p:nvPr/>
        </p:nvSpPr>
        <p:spPr>
          <a:xfrm>
            <a:off x="8855869" y="2954298"/>
            <a:ext cx="2389108" cy="298609"/>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Đặt lịch hẹn</a:t>
            </a:r>
            <a:endParaRPr lang="en-US" sz="1850" dirty="0"/>
          </a:p>
        </p:txBody>
      </p:sp>
      <p:sp>
        <p:nvSpPr>
          <p:cNvPr id="9" name="Text 4"/>
          <p:cNvSpPr/>
          <p:nvPr/>
        </p:nvSpPr>
        <p:spPr>
          <a:xfrm>
            <a:off x="8855869" y="3374708"/>
            <a:ext cx="2404943" cy="974765"/>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Chọn bác sĩ, chuyên khoa, thời gian; quản lý yêu cầu và phê duyệt.</a:t>
            </a:r>
            <a:endParaRPr lang="en-US" sz="1550" dirty="0"/>
          </a:p>
        </p:txBody>
      </p:sp>
      <p:pic>
        <p:nvPicPr>
          <p:cNvPr id="10" name="Image 3" descr="preencoded.png"/>
          <p:cNvPicPr>
            <a:picLocks noChangeAspect="1"/>
          </p:cNvPicPr>
          <p:nvPr/>
        </p:nvPicPr>
        <p:blipFill>
          <a:blip r:embed="rId6"/>
          <a:stretch>
            <a:fillRect/>
          </a:stretch>
        </p:blipFill>
        <p:spPr>
          <a:xfrm>
            <a:off x="11514653" y="2243614"/>
            <a:ext cx="507683" cy="507683"/>
          </a:xfrm>
          <a:prstGeom prst="rect">
            <a:avLst/>
          </a:prstGeom>
        </p:spPr>
      </p:pic>
      <p:sp>
        <p:nvSpPr>
          <p:cNvPr id="11" name="Text 5"/>
          <p:cNvSpPr/>
          <p:nvPr/>
        </p:nvSpPr>
        <p:spPr>
          <a:xfrm>
            <a:off x="11514653" y="2954298"/>
            <a:ext cx="2405062" cy="597218"/>
          </a:xfrm>
          <a:prstGeom prst="rect">
            <a:avLst/>
          </a:prstGeom>
          <a:noFill/>
          <a:ln/>
        </p:spPr>
        <p:txBody>
          <a:bodyPr wrap="squar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Quản lý lịch hẹn và bệnh nhân</a:t>
            </a:r>
            <a:endParaRPr lang="en-US" sz="1850" dirty="0"/>
          </a:p>
        </p:txBody>
      </p:sp>
      <p:sp>
        <p:nvSpPr>
          <p:cNvPr id="12" name="Text 6"/>
          <p:cNvSpPr/>
          <p:nvPr/>
        </p:nvSpPr>
        <p:spPr>
          <a:xfrm>
            <a:off x="11514653" y="3673316"/>
            <a:ext cx="2405062" cy="974765"/>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Xem, chỉnh sửa lịch, lưu trữ hồ sơ, bảo mật thông tin cá nhân.</a:t>
            </a:r>
            <a:endParaRPr lang="en-US" sz="1550" dirty="0"/>
          </a:p>
        </p:txBody>
      </p:sp>
      <p:pic>
        <p:nvPicPr>
          <p:cNvPr id="13" name="Image 4" descr="preencoded.png"/>
          <p:cNvPicPr>
            <a:picLocks noChangeAspect="1"/>
          </p:cNvPicPr>
          <p:nvPr/>
        </p:nvPicPr>
        <p:blipFill>
          <a:blip r:embed="rId7"/>
          <a:stretch>
            <a:fillRect/>
          </a:stretch>
        </p:blipFill>
        <p:spPr>
          <a:xfrm>
            <a:off x="6197084" y="5054203"/>
            <a:ext cx="507683" cy="507683"/>
          </a:xfrm>
          <a:prstGeom prst="rect">
            <a:avLst/>
          </a:prstGeom>
        </p:spPr>
      </p:pic>
      <p:sp>
        <p:nvSpPr>
          <p:cNvPr id="14" name="Text 7"/>
          <p:cNvSpPr/>
          <p:nvPr/>
        </p:nvSpPr>
        <p:spPr>
          <a:xfrm>
            <a:off x="6197084" y="5764887"/>
            <a:ext cx="2389108" cy="298609"/>
          </a:xfrm>
          <a:prstGeom prst="rect">
            <a:avLst/>
          </a:prstGeom>
          <a:noFill/>
          <a:ln/>
        </p:spPr>
        <p:txBody>
          <a:bodyPr wrap="none" lIns="0" tIns="0" rIns="0" bIns="0" rtlCol="0" anchor="t"/>
          <a:lstStyle/>
          <a:p>
            <a:pPr marL="0" indent="0" algn="l">
              <a:lnSpc>
                <a:spcPts val="2350"/>
              </a:lnSpc>
              <a:buNone/>
            </a:pPr>
            <a:r>
              <a:rPr lang="en-US" sz="1850" dirty="0">
                <a:solidFill>
                  <a:srgbClr val="F9EEE7"/>
                </a:solidFill>
                <a:latin typeface="Quattrocento" pitchFamily="34" charset="0"/>
                <a:ea typeface="Quattrocento" pitchFamily="34" charset="-122"/>
                <a:cs typeface="Quattrocento" pitchFamily="34" charset="-120"/>
              </a:rPr>
              <a:t>Đánh giá và phản hồi</a:t>
            </a:r>
            <a:endParaRPr lang="en-US" sz="1850" dirty="0"/>
          </a:p>
        </p:txBody>
      </p:sp>
      <p:sp>
        <p:nvSpPr>
          <p:cNvPr id="15" name="Text 8"/>
          <p:cNvSpPr/>
          <p:nvPr/>
        </p:nvSpPr>
        <p:spPr>
          <a:xfrm>
            <a:off x="6197084" y="6185297"/>
            <a:ext cx="2404943" cy="1299686"/>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Cho phép bệnh nhân đánh giá bác sĩ, quản lý phản hồi để cải thiện dịch vụ.</a:t>
            </a:r>
            <a:endParaRPr lang="en-US" sz="1550" dirty="0"/>
          </a:p>
        </p:txBody>
      </p:sp>
      <p:pic>
        <p:nvPicPr>
          <p:cNvPr id="16" name="Picture 15">
            <a:extLst>
              <a:ext uri="{FF2B5EF4-FFF2-40B4-BE49-F238E27FC236}">
                <a16:creationId xmlns:a16="http://schemas.microsoft.com/office/drawing/2014/main" id="{ADC9F6EF-6070-D835-2D18-BDB418030D8A}"/>
              </a:ext>
            </a:extLst>
          </p:cNvPr>
          <p:cNvPicPr>
            <a:picLocks noChangeAspect="1"/>
          </p:cNvPicPr>
          <p:nvPr/>
        </p:nvPicPr>
        <p:blipFill>
          <a:blip r:embed="rId8"/>
          <a:stretch>
            <a:fillRect/>
          </a:stretch>
        </p:blipFill>
        <p:spPr>
          <a:xfrm>
            <a:off x="12667976" y="7717366"/>
            <a:ext cx="1962424" cy="390580"/>
          </a:xfrm>
          <a:prstGeom prst="rect">
            <a:avLst/>
          </a:prstGeom>
        </p:spPr>
      </p:pic>
      <p:pic>
        <p:nvPicPr>
          <p:cNvPr id="17" name="Picture 16">
            <a:extLst>
              <a:ext uri="{FF2B5EF4-FFF2-40B4-BE49-F238E27FC236}">
                <a16:creationId xmlns:a16="http://schemas.microsoft.com/office/drawing/2014/main" id="{B4A4C4A9-7C2D-F982-5344-A6557D7FB40F}"/>
              </a:ext>
            </a:extLst>
          </p:cNvPr>
          <p:cNvPicPr>
            <a:picLocks noChangeAspect="1"/>
          </p:cNvPicPr>
          <p:nvPr/>
        </p:nvPicPr>
        <p:blipFill>
          <a:blip r:embed="rId8"/>
          <a:stretch>
            <a:fillRect/>
          </a:stretch>
        </p:blipFill>
        <p:spPr>
          <a:xfrm>
            <a:off x="12667976" y="7717366"/>
            <a:ext cx="1962424" cy="5122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791"/>
          </a:xfrm>
          <a:prstGeom prst="rect">
            <a:avLst/>
          </a:prstGeom>
        </p:spPr>
      </p:pic>
      <p:sp>
        <p:nvSpPr>
          <p:cNvPr id="3" name="Text 0"/>
          <p:cNvSpPr/>
          <p:nvPr/>
        </p:nvSpPr>
        <p:spPr>
          <a:xfrm>
            <a:off x="758428" y="3304699"/>
            <a:ext cx="8909447" cy="637342"/>
          </a:xfrm>
          <a:prstGeom prst="rect">
            <a:avLst/>
          </a:prstGeom>
          <a:noFill/>
          <a:ln/>
        </p:spPr>
        <p:txBody>
          <a:bodyPr wrap="none" lIns="0" tIns="0" rIns="0" bIns="0" rtlCol="0" anchor="t"/>
          <a:lstStyle/>
          <a:p>
            <a:pPr marL="0" indent="0" algn="l">
              <a:lnSpc>
                <a:spcPts val="5000"/>
              </a:lnSpc>
              <a:buNone/>
            </a:pPr>
            <a:r>
              <a:rPr lang="en-US" sz="4000" dirty="0">
                <a:solidFill>
                  <a:srgbClr val="FFD9BE"/>
                </a:solidFill>
                <a:latin typeface="Quattrocento" pitchFamily="34" charset="0"/>
                <a:ea typeface="Quattrocento" pitchFamily="34" charset="-122"/>
                <a:cs typeface="Quattrocento" pitchFamily="34" charset="-120"/>
              </a:rPr>
              <a:t>Giới Hạn và Thách Thức Của Hệ Thống</a:t>
            </a:r>
            <a:endParaRPr lang="en-US" sz="4000" dirty="0"/>
          </a:p>
        </p:txBody>
      </p:sp>
      <p:sp>
        <p:nvSpPr>
          <p:cNvPr id="4" name="Shape 1"/>
          <p:cNvSpPr/>
          <p:nvPr/>
        </p:nvSpPr>
        <p:spPr>
          <a:xfrm>
            <a:off x="758428" y="4267081"/>
            <a:ext cx="6448425" cy="1575435"/>
          </a:xfrm>
          <a:prstGeom prst="roundRect">
            <a:avLst>
              <a:gd name="adj" fmla="val 2063"/>
            </a:avLst>
          </a:prstGeom>
          <a:solidFill>
            <a:srgbClr val="315251"/>
          </a:solidFill>
          <a:ln/>
        </p:spPr>
        <p:txBody>
          <a:bodyPr/>
          <a:lstStyle/>
          <a:p>
            <a:endParaRPr lang="en-US"/>
          </a:p>
        </p:txBody>
      </p:sp>
      <p:sp>
        <p:nvSpPr>
          <p:cNvPr id="5" name="Text 2"/>
          <p:cNvSpPr/>
          <p:nvPr/>
        </p:nvSpPr>
        <p:spPr>
          <a:xfrm>
            <a:off x="975122" y="4483775"/>
            <a:ext cx="2957870" cy="318611"/>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Khả năng kết nối Internet</a:t>
            </a:r>
            <a:endParaRPr lang="en-US" sz="2000" dirty="0"/>
          </a:p>
        </p:txBody>
      </p:sp>
      <p:sp>
        <p:nvSpPr>
          <p:cNvPr id="6" name="Text 3"/>
          <p:cNvSpPr/>
          <p:nvPr/>
        </p:nvSpPr>
        <p:spPr>
          <a:xfrm>
            <a:off x="975122" y="4932402"/>
            <a:ext cx="6015038" cy="346710"/>
          </a:xfrm>
          <a:prstGeom prst="rect">
            <a:avLst/>
          </a:prstGeom>
          <a:noFill/>
          <a:ln/>
        </p:spPr>
        <p:txBody>
          <a:bodyPr wrap="non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Yêu cầu kết nối ổn định, hạn chế với vùng sâu vùng xa.</a:t>
            </a:r>
            <a:endParaRPr lang="en-US" sz="1700" dirty="0"/>
          </a:p>
        </p:txBody>
      </p:sp>
      <p:sp>
        <p:nvSpPr>
          <p:cNvPr id="7" name="Shape 4"/>
          <p:cNvSpPr/>
          <p:nvPr/>
        </p:nvSpPr>
        <p:spPr>
          <a:xfrm>
            <a:off x="7423547" y="4267081"/>
            <a:ext cx="6448425" cy="1575435"/>
          </a:xfrm>
          <a:prstGeom prst="roundRect">
            <a:avLst>
              <a:gd name="adj" fmla="val 2063"/>
            </a:avLst>
          </a:prstGeom>
          <a:solidFill>
            <a:srgbClr val="315251"/>
          </a:solidFill>
          <a:ln/>
        </p:spPr>
        <p:txBody>
          <a:bodyPr/>
          <a:lstStyle/>
          <a:p>
            <a:endParaRPr lang="en-US"/>
          </a:p>
        </p:txBody>
      </p:sp>
      <p:sp>
        <p:nvSpPr>
          <p:cNvPr id="8" name="Text 5"/>
          <p:cNvSpPr/>
          <p:nvPr/>
        </p:nvSpPr>
        <p:spPr>
          <a:xfrm>
            <a:off x="7640241" y="4483775"/>
            <a:ext cx="2549485" cy="318611"/>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Yêu cầu về công nghệ</a:t>
            </a:r>
            <a:endParaRPr lang="en-US" sz="2000" dirty="0"/>
          </a:p>
        </p:txBody>
      </p:sp>
      <p:sp>
        <p:nvSpPr>
          <p:cNvPr id="9" name="Text 6"/>
          <p:cNvSpPr/>
          <p:nvPr/>
        </p:nvSpPr>
        <p:spPr>
          <a:xfrm>
            <a:off x="7640241" y="4932402"/>
            <a:ext cx="6015038" cy="693420"/>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Người dùng cần thiết bị và kiến thức cơ bản để sử dụng hiệu quả.</a:t>
            </a:r>
            <a:endParaRPr lang="en-US" sz="1700" dirty="0"/>
          </a:p>
        </p:txBody>
      </p:sp>
      <p:sp>
        <p:nvSpPr>
          <p:cNvPr id="10" name="Shape 7"/>
          <p:cNvSpPr/>
          <p:nvPr/>
        </p:nvSpPr>
        <p:spPr>
          <a:xfrm>
            <a:off x="758428" y="6059210"/>
            <a:ext cx="6448425" cy="1575435"/>
          </a:xfrm>
          <a:prstGeom prst="roundRect">
            <a:avLst>
              <a:gd name="adj" fmla="val 2063"/>
            </a:avLst>
          </a:prstGeom>
          <a:solidFill>
            <a:srgbClr val="315251"/>
          </a:solidFill>
          <a:ln/>
        </p:spPr>
        <p:txBody>
          <a:bodyPr/>
          <a:lstStyle/>
          <a:p>
            <a:endParaRPr lang="en-US"/>
          </a:p>
        </p:txBody>
      </p:sp>
      <p:sp>
        <p:nvSpPr>
          <p:cNvPr id="11" name="Text 8"/>
          <p:cNvSpPr/>
          <p:nvPr/>
        </p:nvSpPr>
        <p:spPr>
          <a:xfrm>
            <a:off x="975122" y="6275903"/>
            <a:ext cx="2549485" cy="318611"/>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Bảo mật và tương tác</a:t>
            </a:r>
            <a:endParaRPr lang="en-US" sz="2000" dirty="0"/>
          </a:p>
        </p:txBody>
      </p:sp>
      <p:sp>
        <p:nvSpPr>
          <p:cNvPr id="12" name="Text 9"/>
          <p:cNvSpPr/>
          <p:nvPr/>
        </p:nvSpPr>
        <p:spPr>
          <a:xfrm>
            <a:off x="975122" y="6724531"/>
            <a:ext cx="6015038" cy="346710"/>
          </a:xfrm>
          <a:prstGeom prst="rect">
            <a:avLst/>
          </a:prstGeom>
          <a:noFill/>
          <a:ln/>
        </p:spPr>
        <p:txBody>
          <a:bodyPr wrap="non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Nguy cơ rò rỉ thông tin, khó đồng bộ giữa các bộ phận y tế.</a:t>
            </a:r>
            <a:endParaRPr lang="en-US" sz="1700" dirty="0"/>
          </a:p>
        </p:txBody>
      </p:sp>
      <p:sp>
        <p:nvSpPr>
          <p:cNvPr id="13" name="Shape 10"/>
          <p:cNvSpPr/>
          <p:nvPr/>
        </p:nvSpPr>
        <p:spPr>
          <a:xfrm>
            <a:off x="7423547" y="6059210"/>
            <a:ext cx="6448425" cy="1575435"/>
          </a:xfrm>
          <a:prstGeom prst="roundRect">
            <a:avLst>
              <a:gd name="adj" fmla="val 2063"/>
            </a:avLst>
          </a:prstGeom>
          <a:solidFill>
            <a:srgbClr val="315251"/>
          </a:solidFill>
          <a:ln/>
        </p:spPr>
        <p:txBody>
          <a:bodyPr/>
          <a:lstStyle/>
          <a:p>
            <a:endParaRPr lang="en-US"/>
          </a:p>
        </p:txBody>
      </p:sp>
      <p:sp>
        <p:nvSpPr>
          <p:cNvPr id="14" name="Text 11"/>
          <p:cNvSpPr/>
          <p:nvPr/>
        </p:nvSpPr>
        <p:spPr>
          <a:xfrm>
            <a:off x="7640241" y="6275903"/>
            <a:ext cx="2684621" cy="318611"/>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Chức năng và quy trình</a:t>
            </a:r>
            <a:endParaRPr lang="en-US" sz="2000" dirty="0"/>
          </a:p>
        </p:txBody>
      </p:sp>
      <p:sp>
        <p:nvSpPr>
          <p:cNvPr id="15" name="Text 12"/>
          <p:cNvSpPr/>
          <p:nvPr/>
        </p:nvSpPr>
        <p:spPr>
          <a:xfrm>
            <a:off x="7640241" y="6724531"/>
            <a:ext cx="6015038" cy="693420"/>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Chưa hoàn thiện tính năng phức tạp, phụ thuộc dữ liệu chính xác, xử lý khẩn cấp hạn chế.</a:t>
            </a:r>
            <a:endParaRPr lang="en-US" sz="1700" dirty="0"/>
          </a:p>
        </p:txBody>
      </p:sp>
      <p:pic>
        <p:nvPicPr>
          <p:cNvPr id="16" name="Picture 15">
            <a:extLst>
              <a:ext uri="{FF2B5EF4-FFF2-40B4-BE49-F238E27FC236}">
                <a16:creationId xmlns:a16="http://schemas.microsoft.com/office/drawing/2014/main" id="{A2619297-E045-C165-4C5B-4660B5C26DB4}"/>
              </a:ext>
            </a:extLst>
          </p:cNvPr>
          <p:cNvPicPr>
            <a:picLocks noChangeAspect="1"/>
          </p:cNvPicPr>
          <p:nvPr/>
        </p:nvPicPr>
        <p:blipFill>
          <a:blip r:embed="rId4"/>
          <a:stretch>
            <a:fillRect/>
          </a:stretch>
        </p:blipFill>
        <p:spPr>
          <a:xfrm>
            <a:off x="12667976" y="7717366"/>
            <a:ext cx="1962424" cy="390580"/>
          </a:xfrm>
          <a:prstGeom prst="rect">
            <a:avLst/>
          </a:prstGeom>
        </p:spPr>
      </p:pic>
      <p:pic>
        <p:nvPicPr>
          <p:cNvPr id="17" name="Picture 16">
            <a:extLst>
              <a:ext uri="{FF2B5EF4-FFF2-40B4-BE49-F238E27FC236}">
                <a16:creationId xmlns:a16="http://schemas.microsoft.com/office/drawing/2014/main" id="{2B7A68DC-CFEE-FD5E-F9A0-1AEA8350F450}"/>
              </a:ext>
            </a:extLst>
          </p:cNvPr>
          <p:cNvPicPr>
            <a:picLocks noChangeAspect="1"/>
          </p:cNvPicPr>
          <p:nvPr/>
        </p:nvPicPr>
        <p:blipFill>
          <a:blip r:embed="rId4"/>
          <a:stretch>
            <a:fillRect/>
          </a:stretch>
        </p:blipFill>
        <p:spPr>
          <a:xfrm>
            <a:off x="12667976" y="7717366"/>
            <a:ext cx="1962424" cy="5122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64600"/>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Cơ Sở Lý Thuyết và Phân Tích Thiết Kế Hướng Đối Tượng</a:t>
            </a:r>
            <a:endParaRPr lang="en-US" sz="4400" dirty="0"/>
          </a:p>
        </p:txBody>
      </p:sp>
      <p:sp>
        <p:nvSpPr>
          <p:cNvPr id="4" name="Text 1"/>
          <p:cNvSpPr/>
          <p:nvPr/>
        </p:nvSpPr>
        <p:spPr>
          <a:xfrm>
            <a:off x="837724" y="3331607"/>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UML (Unified Modeling Language) là ngôn ngữ mô hình hóa chuẩn trong ngành phần mềm, dùng để mô tả, phân tích và thiết kế hệ thống phức tạp. UML phát triển từ những năm 1990, kết hợp các phương pháp mô hình hóa như OMT, OOSE và Booch Method, hiện được tiêu chuẩn hóa bởi OMG.</a:t>
            </a:r>
            <a:endParaRPr lang="en-US" sz="1850" dirty="0"/>
          </a:p>
        </p:txBody>
      </p:sp>
      <p:sp>
        <p:nvSpPr>
          <p:cNvPr id="5" name="Text 2"/>
          <p:cNvSpPr/>
          <p:nvPr/>
        </p:nvSpPr>
        <p:spPr>
          <a:xfrm>
            <a:off x="837724" y="5515928"/>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Phân tích thiết kế hướng đối tượng (OOAD) tập trung vào mô hình hóa hệ thống qua các đối tượng và mối quan hệ, giúp phát triển phần mềm linh hoạt, dễ bảo trì và mở rộng.</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2690</Words>
  <Application>Microsoft Office PowerPoint</Application>
  <PresentationFormat>Custom</PresentationFormat>
  <Paragraphs>252</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Quattrocento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Nguyễn Hiếu</cp:lastModifiedBy>
  <cp:revision>5</cp:revision>
  <dcterms:created xsi:type="dcterms:W3CDTF">2025-05-23T11:32:02Z</dcterms:created>
  <dcterms:modified xsi:type="dcterms:W3CDTF">2025-05-23T11:42:46Z</dcterms:modified>
</cp:coreProperties>
</file>